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5"/>
  </p:handoutMasterIdLst>
  <p:sldIdLst>
    <p:sldId id="560" r:id="rId3"/>
    <p:sldId id="561" r:id="rId5"/>
    <p:sldId id="459" r:id="rId6"/>
    <p:sldId id="460" r:id="rId7"/>
    <p:sldId id="456" r:id="rId8"/>
    <p:sldId id="446" r:id="rId9"/>
    <p:sldId id="562" r:id="rId10"/>
    <p:sldId id="563" r:id="rId11"/>
    <p:sldId id="607" r:id="rId12"/>
    <p:sldId id="565" r:id="rId13"/>
    <p:sldId id="566" r:id="rId14"/>
    <p:sldId id="567" r:id="rId15"/>
    <p:sldId id="56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76" r:id="rId24"/>
    <p:sldId id="577" r:id="rId25"/>
    <p:sldId id="578" r:id="rId26"/>
    <p:sldId id="579" r:id="rId27"/>
    <p:sldId id="580" r:id="rId28"/>
    <p:sldId id="581" r:id="rId29"/>
    <p:sldId id="582" r:id="rId30"/>
    <p:sldId id="583" r:id="rId31"/>
    <p:sldId id="584" r:id="rId32"/>
    <p:sldId id="500" r:id="rId33"/>
    <p:sldId id="516" r:id="rId34"/>
    <p:sldId id="467" r:id="rId35"/>
    <p:sldId id="455" r:id="rId36"/>
    <p:sldId id="445" r:id="rId37"/>
    <p:sldId id="585" r:id="rId38"/>
    <p:sldId id="586" r:id="rId39"/>
    <p:sldId id="587" r:id="rId40"/>
    <p:sldId id="588" r:id="rId41"/>
    <p:sldId id="589" r:id="rId42"/>
    <p:sldId id="590" r:id="rId43"/>
    <p:sldId id="591" r:id="rId44"/>
    <p:sldId id="592" r:id="rId45"/>
    <p:sldId id="593" r:id="rId46"/>
    <p:sldId id="594" r:id="rId47"/>
    <p:sldId id="595" r:id="rId48"/>
    <p:sldId id="596" r:id="rId49"/>
    <p:sldId id="597" r:id="rId50"/>
    <p:sldId id="515" r:id="rId51"/>
    <p:sldId id="598" r:id="rId52"/>
    <p:sldId id="599" r:id="rId53"/>
    <p:sldId id="600" r:id="rId54"/>
    <p:sldId id="601" r:id="rId55"/>
    <p:sldId id="602" r:id="rId56"/>
    <p:sldId id="452" r:id="rId57"/>
    <p:sldId id="444" r:id="rId58"/>
    <p:sldId id="676" r:id="rId59"/>
    <p:sldId id="677" r:id="rId60"/>
    <p:sldId id="531" r:id="rId61"/>
    <p:sldId id="532" r:id="rId62"/>
    <p:sldId id="533" r:id="rId63"/>
    <p:sldId id="442" r:id="rId64"/>
    <p:sldId id="440" r:id="rId65"/>
    <p:sldId id="629" r:id="rId66"/>
    <p:sldId id="628" r:id="rId67"/>
    <p:sldId id="637" r:id="rId68"/>
    <p:sldId id="631" r:id="rId69"/>
    <p:sldId id="632" r:id="rId70"/>
    <p:sldId id="633" r:id="rId71"/>
    <p:sldId id="634" r:id="rId72"/>
    <p:sldId id="635" r:id="rId73"/>
    <p:sldId id="375" r:id="rId74"/>
  </p:sldIdLst>
  <p:sldSz cx="9144000" cy="6858000" type="letter"/>
  <p:notesSz cx="9623425" cy="6888480"/>
  <p:custDataLst>
    <p:tags r:id="rId79"/>
  </p:custDataLst>
  <p:kinsoku lang="zh-TW" invalStChars="!),.:;?]}，、。．‧；：？！︰…‥﹐﹑﹒·﹔﹕﹖﹗｜–︱—︳╴︴﹏）︶｝︸〕︺】︼》︾〉﹀」﹂』﹄﹚﹜﹞’”〞′" invalEndChars="([{（︵｛︷〔︹【︻《︽〈︿「﹁『﹃﹙﹛﹝‘“〝‵"/>
  <p:defaultTextStyle>
    <a:defPPr>
      <a:defRPr lang="zh-TW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FF"/>
    <a:srgbClr val="FF99FF"/>
    <a:srgbClr val="0000CC"/>
    <a:srgbClr val="00FF99"/>
    <a:srgbClr val="FFFFCC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6"/>
    <p:restoredTop sz="94580"/>
  </p:normalViewPr>
  <p:slideViewPr>
    <p:cSldViewPr showGuides="1">
      <p:cViewPr>
        <p:scale>
          <a:sx n="55" d="100"/>
          <a:sy n="55" d="100"/>
        </p:scale>
        <p:origin x="-1062" y="-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13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9" Type="http://schemas.openxmlformats.org/officeDocument/2006/relationships/tags" Target="tags/tag1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handoutMaster" Target="handoutMasters/handoutMaster1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3073"/>
          <p:cNvSpPr>
            <a:spLocks noGrp="1"/>
          </p:cNvSpPr>
          <p:nvPr>
            <p:ph type="hdr" sz="quarter"/>
          </p:nvPr>
        </p:nvSpPr>
        <p:spPr>
          <a:xfrm>
            <a:off x="-1587" y="-1587"/>
            <a:ext cx="4171950" cy="306388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/>
          <a:p>
            <a:pPr lvl="0" defTabSz="895350" eaLnBrk="0" fontAlgn="base" hangingPunct="0"/>
            <a:r>
              <a:rPr lang="zh-TW" altLang="en-US" sz="1000" i="1" strike="noStrike" noProof="1" dirty="0">
                <a:latin typeface="DFKai-SB" pitchFamily="65" charset="-120"/>
                <a:ea typeface="DFKai-SB" pitchFamily="65" charset="-120"/>
                <a:cs typeface="+mn-cs"/>
              </a:rPr>
              <a:t>页眉</a:t>
            </a:r>
            <a:endParaRPr lang="zh-TW" altLang="en-US" sz="1000" i="1" strike="noStrike" noProof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5" name="日期占位符 3074"/>
          <p:cNvSpPr>
            <a:spLocks noGrp="1"/>
          </p:cNvSpPr>
          <p:nvPr>
            <p:ph type="dt" sz="quarter" idx="1"/>
          </p:nvPr>
        </p:nvSpPr>
        <p:spPr>
          <a:xfrm>
            <a:off x="5451475" y="-1587"/>
            <a:ext cx="4171950" cy="306388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/>
          <a:p>
            <a:pPr lvl="0" algn="r" defTabSz="895350" eaLnBrk="0" fontAlgn="base" hangingPunct="0"/>
            <a:endParaRPr lang="zh-TW" altLang="en-US" sz="1000" i="1" strike="noStrike" noProof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6" name="页脚占位符 3075"/>
          <p:cNvSpPr>
            <a:spLocks noGrp="1"/>
          </p:cNvSpPr>
          <p:nvPr>
            <p:ph type="ftr" sz="quarter" idx="2"/>
          </p:nvPr>
        </p:nvSpPr>
        <p:spPr>
          <a:xfrm>
            <a:off x="-1587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/>
          <a:p>
            <a:pPr lvl="0" defTabSz="895350" eaLnBrk="0" fontAlgn="base" hangingPunct="0"/>
            <a:endParaRPr lang="zh-TW" altLang="en-US" sz="1000" i="1" strike="noStrike" noProof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7" name="灯片编号占位符 3076"/>
          <p:cNvSpPr>
            <a:spLocks noGrp="1"/>
          </p:cNvSpPr>
          <p:nvPr>
            <p:ph type="sldNum" sz="quarter" idx="3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/>
          <a:p>
            <a:pPr lvl="0" algn="r" defTabSz="895350" eaLnBrk="0" fontAlgn="base" hangingPunct="0"/>
            <a:fld id="{9A0DB2DC-4C9A-4742-B13C-FB6460FD3503}" type="slidenum">
              <a:rPr lang="zh-TW" altLang="en-US" sz="1000" i="1" strike="noStrike" noProof="1" dirty="0">
                <a:latin typeface="DFKai-SB" pitchFamily="65" charset="-120"/>
                <a:ea typeface="DFKai-SB" pitchFamily="65" charset="-120"/>
                <a:cs typeface="+mn-cs"/>
              </a:rPr>
            </a:fld>
            <a:endParaRPr lang="zh-TW" altLang="en-US" sz="1000" i="1" strike="noStrike" noProof="1" dirty="0"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3078" name="矩形 3077"/>
          <p:cNvSpPr/>
          <p:nvPr/>
        </p:nvSpPr>
        <p:spPr>
          <a:xfrm>
            <a:off x="8815388" y="6510338"/>
            <a:ext cx="711200" cy="309562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6038" rIns="90488" bIns="46038" anchor="ctr" anchorCtr="0">
            <a:spAutoFit/>
          </a:bodyPr>
          <a:p>
            <a:pPr lvl="0" algn="r" defTabSz="895350" eaLnBrk="0" hangingPunct="0"/>
            <a:fld id="{9A0DB2DC-4C9A-4742-B13C-FB6460FD3503}" type="slidenum">
              <a:rPr lang="zh-TW" altLang="en-US" sz="1400" dirty="0">
                <a:latin typeface="MingLiU" pitchFamily="49" charset="-120"/>
                <a:ea typeface="MingLiU" pitchFamily="49" charset="-120"/>
              </a:rPr>
            </a:fld>
            <a:endParaRPr lang="zh-TW" altLang="en-US" sz="1400" dirty="0">
              <a:latin typeface="MingLiU" pitchFamily="49" charset="-120"/>
              <a:ea typeface="MingLiU" pitchFamily="49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-1587" y="-1587"/>
            <a:ext cx="4171950" cy="306388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/>
          <a:p>
            <a:pPr lvl="0" defTabSz="746125" fontAlgn="base"/>
            <a:r>
              <a:rPr lang="zh-TW" altLang="en-US" sz="1000" i="1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页眉</a:t>
            </a:r>
            <a:endParaRPr lang="zh-TW" altLang="en-US" sz="1000" i="1" strike="noStrike" noProof="1" dirty="0"/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5451475" y="-1587"/>
            <a:ext cx="4171950" cy="306388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/>
          <a:p>
            <a:pPr lvl="0" algn="r" defTabSz="746125" fontAlgn="base"/>
            <a:endParaRPr lang="zh-TW" altLang="en-US" sz="1000" i="1" strike="noStrike" noProof="1" dirty="0"/>
          </a:p>
        </p:txBody>
      </p:sp>
      <p:sp>
        <p:nvSpPr>
          <p:cNvPr id="2052" name="页脚占位符 2051"/>
          <p:cNvSpPr>
            <a:spLocks noGrp="1"/>
          </p:cNvSpPr>
          <p:nvPr>
            <p:ph type="ftr" sz="quarter" idx="4"/>
          </p:nvPr>
        </p:nvSpPr>
        <p:spPr>
          <a:xfrm>
            <a:off x="-1587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/>
          <a:p>
            <a:pPr lvl="0" defTabSz="746125" fontAlgn="base"/>
            <a:endParaRPr lang="zh-TW" altLang="en-US" sz="1000" i="1" strike="noStrike" noProof="1" dirty="0"/>
          </a:p>
        </p:txBody>
      </p:sp>
      <p:sp>
        <p:nvSpPr>
          <p:cNvPr id="2053" name="灯片编号占位符 2052"/>
          <p:cNvSpPr>
            <a:spLocks noGrp="1"/>
          </p:cNvSpPr>
          <p:nvPr>
            <p:ph type="sldNum" sz="quarter" idx="5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/>
          <a:p>
            <a:pPr lvl="0" algn="r" defTabSz="746125" fontAlgn="base"/>
            <a:fld id="{9A0DB2DC-4C9A-4742-B13C-FB6460FD3503}" type="slidenum">
              <a:rPr lang="zh-TW" altLang="en-US" sz="1000" i="1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TW" altLang="en-US" sz="1000" i="1" strike="noStrike" noProof="1" dirty="0"/>
          </a:p>
        </p:txBody>
      </p:sp>
      <p:sp>
        <p:nvSpPr>
          <p:cNvPr id="4102" name="幻灯片图像占位符 2053"/>
          <p:cNvSpPr>
            <a:spLocks noTextEdit="1"/>
          </p:cNvSpPr>
          <p:nvPr>
            <p:ph type="sldImg"/>
          </p:nvPr>
        </p:nvSpPr>
        <p:spPr>
          <a:xfrm>
            <a:off x="3090863" y="517525"/>
            <a:ext cx="3440112" cy="257968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3" name="文本占位符 2054"/>
          <p:cNvSpPr>
            <a:spLocks noGrp="1"/>
          </p:cNvSpPr>
          <p:nvPr>
            <p:ph type="body" sz="quarter"/>
          </p:nvPr>
        </p:nvSpPr>
        <p:spPr>
          <a:xfrm>
            <a:off x="1282700" y="3270250"/>
            <a:ext cx="7056438" cy="3100388"/>
          </a:xfrm>
          <a:prstGeom prst="rect">
            <a:avLst/>
          </a:prstGeom>
          <a:noFill/>
          <a:ln w="9525">
            <a:noFill/>
          </a:ln>
        </p:spPr>
        <p:txBody>
          <a:bodyPr lIns="90488" tIns="46038" rIns="90488" bIns="46038" anchor="t" anchorCtr="0"/>
          <a:p>
            <a:pPr lvl="0"/>
            <a:r>
              <a:rPr lang="zh-CN" altLang="en-US" dirty="0"/>
              <a:t>按一下以编辑母片本文样式</a:t>
            </a:r>
            <a:endParaRPr lang="zh-CN" altLang="en-US" dirty="0"/>
          </a:p>
          <a:p>
            <a:pPr lvl="1" indent="0"/>
            <a:r>
              <a:rPr lang="zh-TW" altLang="en-US" dirty="0"/>
              <a:t>第二层</a:t>
            </a:r>
            <a:endParaRPr lang="zh-TW" altLang="en-US" dirty="0"/>
          </a:p>
          <a:p>
            <a:pPr lvl="2" indent="0"/>
            <a:r>
              <a:rPr lang="zh-TW" altLang="en-US" dirty="0"/>
              <a:t>第三层</a:t>
            </a:r>
            <a:endParaRPr lang="zh-TW" altLang="en-US" dirty="0"/>
          </a:p>
          <a:p>
            <a:pPr lvl="3" indent="0"/>
            <a:r>
              <a:rPr lang="zh-TW" altLang="en-US" dirty="0"/>
              <a:t>第四层</a:t>
            </a:r>
            <a:endParaRPr lang="zh-TW" altLang="en-US" dirty="0"/>
          </a:p>
          <a:p>
            <a:pPr lvl="4" indent="0"/>
            <a:r>
              <a:rPr lang="zh-TW" altLang="en-US" dirty="0"/>
              <a:t>第五层</a:t>
            </a:r>
            <a:endParaRPr lang="zh-TW" altLang="en-US" dirty="0"/>
          </a:p>
        </p:txBody>
      </p:sp>
      <p:sp>
        <p:nvSpPr>
          <p:cNvPr id="4104" name="矩形 2055"/>
          <p:cNvSpPr/>
          <p:nvPr/>
        </p:nvSpPr>
        <p:spPr>
          <a:xfrm>
            <a:off x="8815388" y="6510338"/>
            <a:ext cx="711200" cy="309562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6038" rIns="90488" bIns="46038" anchor="ctr" anchorCtr="0">
            <a:spAutoFit/>
          </a:bodyPr>
          <a:p>
            <a:pPr lvl="0" algn="r" defTabSz="895350" eaLnBrk="0" hangingPunct="0"/>
            <a:fld id="{9A0DB2DC-4C9A-4742-B13C-FB6460FD3503}" type="slidenum">
              <a:rPr lang="zh-TW" altLang="en-US" sz="1400" dirty="0">
                <a:latin typeface="MingLiU" pitchFamily="49" charset="-120"/>
                <a:ea typeface="MingLiU" pitchFamily="49" charset="-120"/>
              </a:rPr>
            </a:fld>
            <a:endParaRPr lang="zh-TW" altLang="en-US" sz="1400" dirty="0">
              <a:latin typeface="MingLiU" pitchFamily="49" charset="-120"/>
              <a:ea typeface="MingLiU" pitchFamily="49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1pPr>
    <a:lvl2pPr marL="452755" lvl="1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2pPr>
    <a:lvl3pPr marL="904875" lvl="2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3pPr>
    <a:lvl4pPr marL="1355725" lvl="3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4pPr>
    <a:lvl5pPr marL="1808480" lvl="4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5pPr>
    <a:lvl6pPr marL="2286000" lvl="5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6pPr>
    <a:lvl7pPr marL="2743200" lvl="6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7pPr>
    <a:lvl8pPr marL="3200400" lvl="7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8pPr>
    <a:lvl9pPr marL="3657600" lvl="8" indent="0" algn="l" defTabSz="89535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MingLiU" pitchFamily="49" charset="-12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7" name="幻灯片图像占位符 583681"/>
          <p:cNvSpPr>
            <a:spLocks noTextEdit="1"/>
          </p:cNvSpPr>
          <p:nvPr>
            <p:ph type="sldImg"/>
          </p:nvPr>
        </p:nvSpPr>
        <p:spPr>
          <a:xfrm>
            <a:off x="2916238" y="401638"/>
            <a:ext cx="3786187" cy="2841625"/>
          </a:xfrm>
          <a:solidFill>
            <a:srgbClr val="FFFFFF"/>
          </a:solidFill>
        </p:spPr>
      </p:sp>
      <p:sp>
        <p:nvSpPr>
          <p:cNvPr id="6148" name="文本占位符 583682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819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8195" name="幻灯片图像占位符 585729"/>
          <p:cNvSpPr>
            <a:spLocks noTextEdit="1"/>
          </p:cNvSpPr>
          <p:nvPr>
            <p:ph type="sldImg"/>
          </p:nvPr>
        </p:nvSpPr>
        <p:spPr>
          <a:xfrm>
            <a:off x="2922588" y="403225"/>
            <a:ext cx="3786187" cy="2840038"/>
          </a:xfrm>
          <a:solidFill>
            <a:srgbClr val="FFFFFF"/>
          </a:solidFill>
        </p:spPr>
      </p:sp>
      <p:sp>
        <p:nvSpPr>
          <p:cNvPr id="8196" name="文本占位符 585730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vert="horz" wrap="square" lIns="90196" tIns="45098" rIns="90196" bIns="4509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幻灯片图像占位符 397313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0244" name="文本占位符 397314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幻灯片图像占位符 399361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2292" name="文本占位符 399362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矩形 392193"/>
          <p:cNvSpPr/>
          <p:nvPr/>
        </p:nvSpPr>
        <p:spPr>
          <a:xfrm>
            <a:off x="5454650" y="0"/>
            <a:ext cx="416877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矩形 392194"/>
          <p:cNvSpPr/>
          <p:nvPr/>
        </p:nvSpPr>
        <p:spPr>
          <a:xfrm>
            <a:off x="5454650" y="6505575"/>
            <a:ext cx="4168775" cy="382588"/>
          </a:xfrm>
          <a:prstGeom prst="rect">
            <a:avLst/>
          </a:prstGeom>
          <a:noFill/>
          <a:ln w="9525">
            <a:noFill/>
          </a:ln>
        </p:spPr>
        <p:txBody>
          <a:bodyPr lIns="20736" tIns="0" rIns="20736" bIns="0" anchor="b" anchorCtr="0"/>
          <a:p>
            <a:pPr lvl="0" algn="r" defTabSz="828675"/>
            <a:r>
              <a:rPr lang="en-US" altLang="zh-TW" sz="1100" i="1" dirty="0">
                <a:latin typeface="PMingLiU" pitchFamily="18" charset="-120"/>
              </a:rPr>
              <a:t>1</a:t>
            </a:r>
            <a:endParaRPr lang="en-US" altLang="zh-TW" sz="1100" i="1" dirty="0">
              <a:latin typeface="PMingLiU" pitchFamily="18" charset="-120"/>
            </a:endParaRPr>
          </a:p>
        </p:txBody>
      </p:sp>
      <p:sp>
        <p:nvSpPr>
          <p:cNvPr id="14341" name="矩形 392195"/>
          <p:cNvSpPr/>
          <p:nvPr/>
        </p:nvSpPr>
        <p:spPr>
          <a:xfrm>
            <a:off x="0" y="6505575"/>
            <a:ext cx="4168775" cy="38258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2" name="矩形 392196"/>
          <p:cNvSpPr/>
          <p:nvPr/>
        </p:nvSpPr>
        <p:spPr>
          <a:xfrm>
            <a:off x="0" y="0"/>
            <a:ext cx="416877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3" name="幻灯片图像占位符 392197"/>
          <p:cNvSpPr>
            <a:spLocks noTextEdit="1"/>
          </p:cNvSpPr>
          <p:nvPr>
            <p:ph type="sldImg"/>
          </p:nvPr>
        </p:nvSpPr>
        <p:spPr>
          <a:xfrm>
            <a:off x="3100388" y="525463"/>
            <a:ext cx="3424237" cy="2570162"/>
          </a:xfrm>
        </p:spPr>
      </p:sp>
      <p:sp>
        <p:nvSpPr>
          <p:cNvPr id="14344" name="文本占位符 392198"/>
          <p:cNvSpPr>
            <a:spLocks noGrp="1"/>
          </p:cNvSpPr>
          <p:nvPr>
            <p:ph type="body"/>
          </p:nvPr>
        </p:nvSpPr>
        <p:spPr>
          <a:xfrm>
            <a:off x="1284288" y="3275013"/>
            <a:ext cx="7054850" cy="3095625"/>
          </a:xfrm>
        </p:spPr>
        <p:txBody>
          <a:bodyPr vert="horz" wrap="square" lIns="100222" tIns="50111" rIns="100222" bIns="50111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638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6387" name="幻灯片图像占位符 798721"/>
          <p:cNvSpPr>
            <a:spLocks noTextEdit="1"/>
          </p:cNvSpPr>
          <p:nvPr>
            <p:ph type="sldImg"/>
          </p:nvPr>
        </p:nvSpPr>
        <p:spPr/>
      </p:sp>
      <p:sp>
        <p:nvSpPr>
          <p:cNvPr id="16388" name="文本占位符 79872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843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8435" name="幻灯片图像占位符 587777"/>
          <p:cNvSpPr>
            <a:spLocks noTextEdit="1"/>
          </p:cNvSpPr>
          <p:nvPr>
            <p:ph type="sldImg"/>
          </p:nvPr>
        </p:nvSpPr>
        <p:spPr>
          <a:xfrm>
            <a:off x="3090863" y="401638"/>
            <a:ext cx="3443287" cy="2582862"/>
          </a:xfrm>
          <a:solidFill>
            <a:srgbClr val="FFFFFF"/>
          </a:solidFill>
        </p:spPr>
      </p:sp>
      <p:sp>
        <p:nvSpPr>
          <p:cNvPr id="18436" name="文本占位符 587778"/>
          <p:cNvSpPr>
            <a:spLocks noGrp="1"/>
          </p:cNvSpPr>
          <p:nvPr>
            <p:ph type="body"/>
          </p:nvPr>
        </p:nvSpPr>
        <p:spPr>
          <a:xfrm>
            <a:off x="1282700" y="3041650"/>
            <a:ext cx="7058025" cy="3616325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marL="193675" lvl="0" indent="-193675" defTabSz="9144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en-US" altLang="zh-TW" sz="1000" dirty="0"/>
              <a:t>Cross-Function Teams (</a:t>
            </a:r>
            <a:r>
              <a:rPr lang="zh-TW" altLang="en-US" sz="1000" dirty="0"/>
              <a:t>跨功能小组</a:t>
            </a:r>
            <a:r>
              <a:rPr lang="en-US" altLang="zh-TW" sz="1000" dirty="0"/>
              <a:t>):</a:t>
            </a:r>
            <a:endParaRPr lang="en-US" altLang="zh-TW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CN" sz="1000" dirty="0"/>
              <a:t>	- </a:t>
            </a:r>
            <a:r>
              <a:rPr lang="zh-CN" altLang="en-US" sz="1000" dirty="0"/>
              <a:t>一时性任务编组。</a:t>
            </a:r>
            <a:endParaRPr lang="zh-CN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TW" sz="1000" dirty="0"/>
              <a:t>	</a:t>
            </a:r>
            <a:r>
              <a:rPr lang="en-US" altLang="zh-TW" sz="1000" dirty="0"/>
              <a:t>- </a:t>
            </a:r>
            <a:r>
              <a:rPr lang="zh-TW" altLang="en-US" sz="1000" dirty="0"/>
              <a:t>包含 </a:t>
            </a:r>
            <a:r>
              <a:rPr lang="en-US" altLang="zh-TW" sz="1000"/>
              <a:t>purchasing and supply management, design and manufacturing engineering, operation, quality and finance.</a:t>
            </a:r>
            <a:endParaRPr lang="en-US" altLang="zh-TW" sz="100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endParaRPr lang="en-US" altLang="zh-TW" sz="1000"/>
          </a:p>
          <a:p>
            <a:pPr marL="193675" lvl="0" indent="-193675" defTabSz="914400">
              <a:lnSpc>
                <a:spcPct val="120000"/>
              </a:lnSpc>
              <a:buClr>
                <a:schemeClr val="tx1"/>
              </a:buClr>
              <a:buFontTx/>
              <a:buChar char="•"/>
            </a:pPr>
            <a:r>
              <a:rPr lang="en-US" altLang="zh-TW" sz="1000" dirty="0"/>
              <a:t>Commodity Teams  (</a:t>
            </a:r>
            <a:r>
              <a:rPr lang="zh-TW" altLang="en-US" sz="1000" dirty="0"/>
              <a:t>商品小组</a:t>
            </a:r>
            <a:r>
              <a:rPr lang="en-US" altLang="zh-TW" sz="1000" dirty="0"/>
              <a:t>):</a:t>
            </a:r>
            <a:endParaRPr lang="en-US" altLang="zh-TW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CN" sz="1000" dirty="0"/>
              <a:t>	- </a:t>
            </a:r>
            <a:r>
              <a:rPr lang="zh-CN" altLang="en-US" sz="1000" dirty="0"/>
              <a:t>常设性组织，为跨功能小组的一种。</a:t>
            </a:r>
            <a:endParaRPr lang="zh-CN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TW" sz="1000" dirty="0"/>
              <a:t>	</a:t>
            </a:r>
            <a:r>
              <a:rPr lang="en-US" altLang="zh-TW" sz="1000" dirty="0"/>
              <a:t>- </a:t>
            </a:r>
            <a:r>
              <a:rPr lang="zh-TW" altLang="en-US" sz="1000" dirty="0"/>
              <a:t>包含 </a:t>
            </a:r>
            <a:r>
              <a:rPr lang="en-US" altLang="zh-TW" sz="1000"/>
              <a:t>buyer, material engineers, production planner</a:t>
            </a:r>
            <a:endParaRPr lang="en-US" altLang="zh-TW" sz="100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TW" sz="1000" dirty="0"/>
              <a:t>	- </a:t>
            </a:r>
            <a:r>
              <a:rPr lang="zh-TW" altLang="en-US" sz="1000" dirty="0"/>
              <a:t>主要为 </a:t>
            </a:r>
            <a:r>
              <a:rPr lang="en-US" altLang="zh-TW" sz="1000" dirty="0"/>
              <a:t>Cost Reduction</a:t>
            </a:r>
            <a:r>
              <a:rPr lang="zh-TW" altLang="en-US" sz="1000" dirty="0"/>
              <a:t>目的而设置。</a:t>
            </a:r>
            <a:endParaRPr lang="zh-TW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zh-TW" altLang="en-US" sz="1000" dirty="0"/>
              <a:t>	</a:t>
            </a:r>
            <a:r>
              <a:rPr lang="en-US" altLang="zh-TW" sz="1000" dirty="0"/>
              <a:t>- </a:t>
            </a:r>
            <a:r>
              <a:rPr lang="zh-TW" altLang="en-US" sz="1000" dirty="0"/>
              <a:t>大集团公司设有 </a:t>
            </a:r>
            <a:r>
              <a:rPr lang="en-US" altLang="zh-TW" sz="1000" dirty="0"/>
              <a:t>Commodity Manager </a:t>
            </a:r>
            <a:r>
              <a:rPr lang="zh-TW" altLang="en-US" sz="1000" dirty="0"/>
              <a:t>一职。</a:t>
            </a:r>
            <a:endParaRPr lang="zh-TW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endParaRPr lang="zh-TW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CN" sz="1000" dirty="0"/>
              <a:t>【</a:t>
            </a:r>
            <a:r>
              <a:rPr lang="zh-CN" altLang="en-US" sz="1000" dirty="0"/>
              <a:t>问</a:t>
            </a:r>
            <a:r>
              <a:rPr lang="en-US" altLang="zh-CN" sz="1000" dirty="0"/>
              <a:t>】</a:t>
            </a:r>
            <a:r>
              <a:rPr lang="zh-CN" altLang="en-US" sz="1000" dirty="0"/>
              <a:t>：由采购独自评选，或由小组评选各有什么优缺点？</a:t>
            </a:r>
            <a:endParaRPr lang="zh-CN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r>
              <a:rPr lang="en-US" altLang="zh-CN" sz="1000" dirty="0"/>
              <a:t>【</a:t>
            </a:r>
            <a:r>
              <a:rPr lang="zh-CN" altLang="en-US" sz="1000" dirty="0"/>
              <a:t>问</a:t>
            </a:r>
            <a:r>
              <a:rPr lang="en-US" altLang="zh-CN" sz="1000" dirty="0"/>
              <a:t>】</a:t>
            </a:r>
            <a:r>
              <a:rPr lang="zh-CN" altLang="en-US" sz="1000" dirty="0"/>
              <a:t>：各适用于何种型态的采购？</a:t>
            </a:r>
            <a:endParaRPr lang="zh-CN" altLang="en-US" sz="1000" dirty="0"/>
          </a:p>
          <a:p>
            <a:pPr marL="193675" lvl="0" indent="-193675" defTabSz="914400">
              <a:lnSpc>
                <a:spcPct val="120000"/>
              </a:lnSpc>
              <a:buClr>
                <a:srgbClr val="FF33CC"/>
              </a:buClr>
              <a:buSzPct val="120000"/>
              <a:buFont typeface="Monotype Sorts" pitchFamily="2" charset="2"/>
              <a:buChar char="]"/>
            </a:pPr>
            <a:endParaRPr lang="zh-TW" altLang="zh-TW" sz="10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2048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20483" name="幻灯片图像占位符 799745"/>
          <p:cNvSpPr>
            <a:spLocks noTextEdit="1"/>
          </p:cNvSpPr>
          <p:nvPr>
            <p:ph type="sldImg"/>
          </p:nvPr>
        </p:nvSpPr>
        <p:spPr/>
      </p:sp>
      <p:sp>
        <p:nvSpPr>
          <p:cNvPr id="20484" name="文本占位符 79974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2253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22531" name="幻灯片图像占位符 800769"/>
          <p:cNvSpPr>
            <a:spLocks noTextEdit="1"/>
          </p:cNvSpPr>
          <p:nvPr>
            <p:ph type="sldImg"/>
          </p:nvPr>
        </p:nvSpPr>
        <p:spPr/>
      </p:sp>
      <p:sp>
        <p:nvSpPr>
          <p:cNvPr id="22532" name="文本占位符 80077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2457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24579" name="幻灯片图像占位符 801793"/>
          <p:cNvSpPr>
            <a:spLocks noTextEdit="1"/>
          </p:cNvSpPr>
          <p:nvPr>
            <p:ph type="sldImg"/>
          </p:nvPr>
        </p:nvSpPr>
        <p:spPr/>
      </p:sp>
      <p:sp>
        <p:nvSpPr>
          <p:cNvPr id="24580" name="文本占位符 80179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2662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26627" name="幻灯片图像占位符 802817"/>
          <p:cNvSpPr>
            <a:spLocks noTextEdit="1"/>
          </p:cNvSpPr>
          <p:nvPr>
            <p:ph type="sldImg"/>
          </p:nvPr>
        </p:nvSpPr>
        <p:spPr/>
      </p:sp>
      <p:sp>
        <p:nvSpPr>
          <p:cNvPr id="26628" name="文本占位符 80281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2867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28675" name="幻灯片图像占位符 803841"/>
          <p:cNvSpPr>
            <a:spLocks noTextEdit="1"/>
          </p:cNvSpPr>
          <p:nvPr>
            <p:ph type="sldImg"/>
          </p:nvPr>
        </p:nvSpPr>
        <p:spPr/>
      </p:sp>
      <p:sp>
        <p:nvSpPr>
          <p:cNvPr id="28676" name="文本占位符 80384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3072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30723" name="幻灯片图像占位符 804865"/>
          <p:cNvSpPr>
            <a:spLocks noTextEdit="1"/>
          </p:cNvSpPr>
          <p:nvPr>
            <p:ph type="sldImg"/>
          </p:nvPr>
        </p:nvSpPr>
        <p:spPr/>
      </p:sp>
      <p:sp>
        <p:nvSpPr>
          <p:cNvPr id="30724" name="文本占位符 80486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3277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32771" name="幻灯片图像占位符 805889"/>
          <p:cNvSpPr>
            <a:spLocks noTextEdit="1"/>
          </p:cNvSpPr>
          <p:nvPr>
            <p:ph type="sldImg"/>
          </p:nvPr>
        </p:nvSpPr>
        <p:spPr/>
      </p:sp>
      <p:sp>
        <p:nvSpPr>
          <p:cNvPr id="32772" name="文本占位符 80589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3481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34819" name="幻灯片图像占位符 806913"/>
          <p:cNvSpPr>
            <a:spLocks noTextEdit="1"/>
          </p:cNvSpPr>
          <p:nvPr>
            <p:ph type="sldImg"/>
          </p:nvPr>
        </p:nvSpPr>
        <p:spPr/>
      </p:sp>
      <p:sp>
        <p:nvSpPr>
          <p:cNvPr id="34820" name="文本占位符 80691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3686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36867" name="幻灯片图像占位符 807937"/>
          <p:cNvSpPr>
            <a:spLocks noTextEdit="1"/>
          </p:cNvSpPr>
          <p:nvPr>
            <p:ph type="sldImg"/>
          </p:nvPr>
        </p:nvSpPr>
        <p:spPr/>
      </p:sp>
      <p:sp>
        <p:nvSpPr>
          <p:cNvPr id="36868" name="文本占位符 80793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3891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38915" name="幻灯片图像占位符 808961"/>
          <p:cNvSpPr>
            <a:spLocks noTextEdit="1"/>
          </p:cNvSpPr>
          <p:nvPr>
            <p:ph type="sldImg"/>
          </p:nvPr>
        </p:nvSpPr>
        <p:spPr/>
      </p:sp>
      <p:sp>
        <p:nvSpPr>
          <p:cNvPr id="38916" name="文本占位符 80896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4096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40963" name="幻灯片图像占位符 809985"/>
          <p:cNvSpPr>
            <a:spLocks noTextEdit="1"/>
          </p:cNvSpPr>
          <p:nvPr>
            <p:ph type="sldImg"/>
          </p:nvPr>
        </p:nvSpPr>
        <p:spPr/>
      </p:sp>
      <p:sp>
        <p:nvSpPr>
          <p:cNvPr id="40964" name="文本占位符 80998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4301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43011" name="幻灯片图像占位符 811009"/>
          <p:cNvSpPr>
            <a:spLocks noTextEdit="1"/>
          </p:cNvSpPr>
          <p:nvPr>
            <p:ph type="sldImg"/>
          </p:nvPr>
        </p:nvSpPr>
        <p:spPr/>
      </p:sp>
      <p:sp>
        <p:nvSpPr>
          <p:cNvPr id="43012" name="文本占位符 81101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4505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45059" name="幻灯片图像占位符 812033"/>
          <p:cNvSpPr>
            <a:spLocks noTextEdit="1"/>
          </p:cNvSpPr>
          <p:nvPr>
            <p:ph type="sldImg"/>
          </p:nvPr>
        </p:nvSpPr>
        <p:spPr/>
      </p:sp>
      <p:sp>
        <p:nvSpPr>
          <p:cNvPr id="45060" name="文本占位符 81203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4710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47107" name="幻灯片图像占位符 813057"/>
          <p:cNvSpPr>
            <a:spLocks noTextEdit="1"/>
          </p:cNvSpPr>
          <p:nvPr>
            <p:ph type="sldImg"/>
          </p:nvPr>
        </p:nvSpPr>
        <p:spPr/>
      </p:sp>
      <p:sp>
        <p:nvSpPr>
          <p:cNvPr id="47108" name="文本占位符 81305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4915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49155" name="幻灯片图像占位符 814081"/>
          <p:cNvSpPr>
            <a:spLocks noTextEdit="1"/>
          </p:cNvSpPr>
          <p:nvPr>
            <p:ph type="sldImg"/>
          </p:nvPr>
        </p:nvSpPr>
        <p:spPr/>
      </p:sp>
      <p:sp>
        <p:nvSpPr>
          <p:cNvPr id="49156" name="文本占位符 81408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5120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51203" name="幻灯片图像占位符 815105"/>
          <p:cNvSpPr>
            <a:spLocks noTextEdit="1"/>
          </p:cNvSpPr>
          <p:nvPr>
            <p:ph type="sldImg"/>
          </p:nvPr>
        </p:nvSpPr>
        <p:spPr/>
      </p:sp>
      <p:sp>
        <p:nvSpPr>
          <p:cNvPr id="51204" name="文本占位符 81510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5325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53251" name="幻灯片图像占位符 816129"/>
          <p:cNvSpPr>
            <a:spLocks noTextEdit="1"/>
          </p:cNvSpPr>
          <p:nvPr>
            <p:ph type="sldImg"/>
          </p:nvPr>
        </p:nvSpPr>
        <p:spPr/>
      </p:sp>
      <p:sp>
        <p:nvSpPr>
          <p:cNvPr id="53252" name="文本占位符 81613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5529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55299" name="幻灯片图像占位符 817153"/>
          <p:cNvSpPr>
            <a:spLocks noTextEdit="1"/>
          </p:cNvSpPr>
          <p:nvPr>
            <p:ph type="sldImg"/>
          </p:nvPr>
        </p:nvSpPr>
        <p:spPr/>
      </p:sp>
      <p:sp>
        <p:nvSpPr>
          <p:cNvPr id="55300" name="文本占位符 81715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5734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57347" name="幻灯片图像占位符 608257"/>
          <p:cNvSpPr>
            <a:spLocks noTextEdit="1"/>
          </p:cNvSpPr>
          <p:nvPr>
            <p:ph type="sldImg"/>
          </p:nvPr>
        </p:nvSpPr>
        <p:spPr>
          <a:xfrm>
            <a:off x="3090863" y="401638"/>
            <a:ext cx="3443287" cy="2582862"/>
          </a:xfrm>
          <a:solidFill>
            <a:srgbClr val="FFFFFF"/>
          </a:solidFill>
        </p:spPr>
      </p:sp>
      <p:sp>
        <p:nvSpPr>
          <p:cNvPr id="57348" name="文本占位符 608258"/>
          <p:cNvSpPr>
            <a:spLocks noGrp="1"/>
          </p:cNvSpPr>
          <p:nvPr>
            <p:ph type="body"/>
          </p:nvPr>
        </p:nvSpPr>
        <p:spPr>
          <a:xfrm>
            <a:off x="1282700" y="3041650"/>
            <a:ext cx="7058025" cy="3616325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marL="193675" lvl="0" indent="-193675" defTabSz="914400">
              <a:lnSpc>
                <a:spcPct val="110000"/>
              </a:lnSpc>
              <a:buChar char="•"/>
            </a:pPr>
            <a:r>
              <a:rPr lang="zh-CN" altLang="en-US" sz="1000" dirty="0"/>
              <a:t>参观供货商工厂的重要性：</a:t>
            </a:r>
            <a:endParaRPr lang="zh-CN" altLang="en-US" sz="1000" dirty="0"/>
          </a:p>
          <a:p>
            <a:pPr marL="193675" lvl="0" indent="-193675" defTabSz="914400">
              <a:lnSpc>
                <a:spcPct val="110000"/>
              </a:lnSpc>
            </a:pPr>
            <a:endParaRPr lang="en-US" altLang="zh-TW" sz="1000" dirty="0"/>
          </a:p>
          <a:p>
            <a:pPr marL="193675" lvl="0" indent="-193675" defTabSz="914400">
              <a:lnSpc>
                <a:spcPct val="110000"/>
              </a:lnSpc>
            </a:pPr>
            <a:r>
              <a:rPr lang="zh-CN" altLang="en-US" sz="1000" dirty="0"/>
              <a:t>	依照供货商所提供的书面数据、目录来看，或许是一个不错的供货商 ，可是许多时候，供货商的厂房已经非常老旧，机器已是过时设备，而无法满足买方需求，这些都只能在实际访视时才能发现。</a:t>
            </a:r>
            <a:endParaRPr lang="zh-CN" altLang="en-US" sz="1000" dirty="0"/>
          </a:p>
          <a:p>
            <a:pPr marL="193675" lvl="0" indent="-193675" defTabSz="914400">
              <a:lnSpc>
                <a:spcPct val="110000"/>
              </a:lnSpc>
            </a:pPr>
            <a:endParaRPr lang="en-US" altLang="zh-TW" sz="1000" dirty="0"/>
          </a:p>
          <a:p>
            <a:pPr marL="193675" lvl="0" indent="-193675" defTabSz="914400">
              <a:lnSpc>
                <a:spcPct val="110000"/>
              </a:lnSpc>
              <a:buChar char="•"/>
            </a:pPr>
            <a:r>
              <a:rPr lang="zh-CN" altLang="en-US" sz="1000" dirty="0"/>
              <a:t>厂房干净的供货商通常其效率也比较好。</a:t>
            </a:r>
            <a:endParaRPr lang="zh-CN" altLang="en-US" sz="1000" dirty="0"/>
          </a:p>
          <a:p>
            <a:pPr marL="193675" lvl="0" indent="-193675" defTabSz="914400">
              <a:lnSpc>
                <a:spcPct val="110000"/>
              </a:lnSpc>
            </a:pPr>
            <a:endParaRPr lang="en-US" altLang="zh-TW" sz="1000" dirty="0"/>
          </a:p>
          <a:p>
            <a:pPr marL="193675" lvl="0" indent="-193675" defTabSz="914400">
              <a:lnSpc>
                <a:spcPct val="110000"/>
              </a:lnSpc>
            </a:pPr>
            <a:endParaRPr lang="en-US" altLang="zh-TW" sz="10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5939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59395" name="幻灯片图像占位符 610305"/>
          <p:cNvSpPr>
            <a:spLocks noTextEdit="1"/>
          </p:cNvSpPr>
          <p:nvPr>
            <p:ph type="sldImg"/>
          </p:nvPr>
        </p:nvSpPr>
        <p:spPr>
          <a:xfrm>
            <a:off x="2919413" y="401638"/>
            <a:ext cx="3786187" cy="2841625"/>
          </a:xfrm>
          <a:solidFill>
            <a:srgbClr val="FFFFFF"/>
          </a:solidFill>
        </p:spPr>
      </p:sp>
      <p:sp>
        <p:nvSpPr>
          <p:cNvPr id="59396" name="文本占位符 610306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6144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61443" name="幻灯片图像占位符 612353"/>
          <p:cNvSpPr>
            <a:spLocks noTextEdit="1"/>
          </p:cNvSpPr>
          <p:nvPr>
            <p:ph type="sldImg"/>
          </p:nvPr>
        </p:nvSpPr>
        <p:spPr>
          <a:xfrm>
            <a:off x="2919413" y="401638"/>
            <a:ext cx="3786187" cy="2841625"/>
          </a:xfrm>
          <a:solidFill>
            <a:srgbClr val="FFFFFF"/>
          </a:solidFill>
        </p:spPr>
      </p:sp>
      <p:sp>
        <p:nvSpPr>
          <p:cNvPr id="61444" name="文本占位符 612354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marL="193675" lvl="0" indent="-193675" defTabSz="914400">
              <a:lnSpc>
                <a:spcPct val="110000"/>
              </a:lnSpc>
            </a:pPr>
            <a:endParaRPr lang="zh-CN" altLang="en-US" sz="1000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6349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63491" name="幻灯片图像占位符 614401"/>
          <p:cNvSpPr>
            <a:spLocks noTextEdit="1"/>
          </p:cNvSpPr>
          <p:nvPr>
            <p:ph type="sldImg"/>
          </p:nvPr>
        </p:nvSpPr>
        <p:spPr>
          <a:xfrm>
            <a:off x="3225800" y="515938"/>
            <a:ext cx="3270250" cy="2452687"/>
          </a:xfrm>
          <a:solidFill>
            <a:srgbClr val="FFFFFF"/>
          </a:solidFill>
        </p:spPr>
      </p:sp>
      <p:sp>
        <p:nvSpPr>
          <p:cNvPr id="63492" name="文本占位符 614402"/>
          <p:cNvSpPr>
            <a:spLocks noGrp="1"/>
          </p:cNvSpPr>
          <p:nvPr>
            <p:ph type="body"/>
          </p:nvPr>
        </p:nvSpPr>
        <p:spPr>
          <a:xfrm>
            <a:off x="1282700" y="3271838"/>
            <a:ext cx="7058025" cy="3100387"/>
          </a:xfrm>
          <a:ln w="6350">
            <a:solidFill>
              <a:schemeClr val="tx1"/>
            </a:solidFill>
            <a:miter/>
          </a:ln>
        </p:spPr>
        <p:txBody>
          <a:bodyPr lIns="90488" tIns="46038" rIns="90488" bIns="46038" anchor="t" anchorCtr="0"/>
          <a:p>
            <a:pPr marL="193675" lvl="0" indent="-193675" defTabSz="914400">
              <a:lnSpc>
                <a:spcPct val="110000"/>
              </a:lnSpc>
            </a:pPr>
            <a:endParaRPr lang="zh-CN" altLang="en-US" sz="100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3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39" name="幻灯片图像占位符 488449"/>
          <p:cNvSpPr>
            <a:spLocks noTextEdit="1"/>
          </p:cNvSpPr>
          <p:nvPr>
            <p:ph type="sldImg"/>
          </p:nvPr>
        </p:nvSpPr>
        <p:spPr>
          <a:xfrm>
            <a:off x="3094038" y="517525"/>
            <a:ext cx="3436937" cy="2579688"/>
          </a:xfrm>
        </p:spPr>
      </p:sp>
      <p:sp>
        <p:nvSpPr>
          <p:cNvPr id="65540" name="文本占位符 488450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7" name="幻灯片图像占位符 521217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67588" name="文本占位符 521218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6963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69635" name="幻灯片图像占位符 818177"/>
          <p:cNvSpPr>
            <a:spLocks noTextEdit="1"/>
          </p:cNvSpPr>
          <p:nvPr>
            <p:ph type="sldImg"/>
          </p:nvPr>
        </p:nvSpPr>
        <p:spPr/>
      </p:sp>
      <p:sp>
        <p:nvSpPr>
          <p:cNvPr id="69636" name="文本占位符 81817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3" name="幻灯片图像占位符 390145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71684" name="文本占位符 390146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2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7373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73731" name="幻灯片图像占位符 819201"/>
          <p:cNvSpPr>
            <a:spLocks noTextEdit="1"/>
          </p:cNvSpPr>
          <p:nvPr>
            <p:ph type="sldImg"/>
          </p:nvPr>
        </p:nvSpPr>
        <p:spPr/>
      </p:sp>
      <p:sp>
        <p:nvSpPr>
          <p:cNvPr id="73732" name="文本占位符 81920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7577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75779" name="幻灯片图像占位符 616449"/>
          <p:cNvSpPr>
            <a:spLocks noTextEdit="1"/>
          </p:cNvSpPr>
          <p:nvPr>
            <p:ph type="sldImg"/>
          </p:nvPr>
        </p:nvSpPr>
        <p:spPr>
          <a:xfrm>
            <a:off x="3090863" y="515938"/>
            <a:ext cx="3443287" cy="2584450"/>
          </a:xfrm>
          <a:solidFill>
            <a:srgbClr val="FFFFFF"/>
          </a:solidFill>
        </p:spPr>
      </p:sp>
      <p:sp>
        <p:nvSpPr>
          <p:cNvPr id="75780" name="文本占位符 616450"/>
          <p:cNvSpPr>
            <a:spLocks noGrp="1"/>
          </p:cNvSpPr>
          <p:nvPr>
            <p:ph type="body"/>
          </p:nvPr>
        </p:nvSpPr>
        <p:spPr>
          <a:xfrm>
            <a:off x="1282700" y="3271838"/>
            <a:ext cx="7058025" cy="310038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7782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77827" name="幻灯片图像占位符 618497"/>
          <p:cNvSpPr>
            <a:spLocks noTextEdit="1"/>
          </p:cNvSpPr>
          <p:nvPr>
            <p:ph type="sldImg"/>
          </p:nvPr>
        </p:nvSpPr>
        <p:spPr>
          <a:xfrm>
            <a:off x="2919413" y="401638"/>
            <a:ext cx="3786187" cy="2841625"/>
          </a:xfrm>
          <a:solidFill>
            <a:srgbClr val="FFFFFF"/>
          </a:solidFill>
        </p:spPr>
      </p:sp>
      <p:sp>
        <p:nvSpPr>
          <p:cNvPr id="77828" name="文本占位符 618498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7987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79875" name="幻灯片图像占位符 820225"/>
          <p:cNvSpPr>
            <a:spLocks noTextEdit="1"/>
          </p:cNvSpPr>
          <p:nvPr>
            <p:ph type="sldImg"/>
          </p:nvPr>
        </p:nvSpPr>
        <p:spPr/>
      </p:sp>
      <p:sp>
        <p:nvSpPr>
          <p:cNvPr id="79876" name="文本占位符 82022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8192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81923" name="幻灯片图像占位符 621569"/>
          <p:cNvSpPr>
            <a:spLocks noTextEdit="1"/>
          </p:cNvSpPr>
          <p:nvPr>
            <p:ph type="sldImg"/>
          </p:nvPr>
        </p:nvSpPr>
        <p:spPr>
          <a:xfrm>
            <a:off x="2919413" y="401638"/>
            <a:ext cx="3786187" cy="2841625"/>
          </a:xfrm>
          <a:solidFill>
            <a:srgbClr val="FFFFFF"/>
          </a:solidFill>
        </p:spPr>
      </p:sp>
      <p:sp>
        <p:nvSpPr>
          <p:cNvPr id="81924" name="文本占位符 621570"/>
          <p:cNvSpPr>
            <a:spLocks noGrp="1"/>
          </p:cNvSpPr>
          <p:nvPr>
            <p:ph type="body"/>
          </p:nvPr>
        </p:nvSpPr>
        <p:spPr>
          <a:xfrm>
            <a:off x="1282700" y="3386138"/>
            <a:ext cx="7058025" cy="32718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6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8397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83971" name="幻灯片图像占位符 821249"/>
          <p:cNvSpPr>
            <a:spLocks noTextEdit="1"/>
          </p:cNvSpPr>
          <p:nvPr>
            <p:ph type="sldImg"/>
          </p:nvPr>
        </p:nvSpPr>
        <p:spPr/>
      </p:sp>
      <p:sp>
        <p:nvSpPr>
          <p:cNvPr id="83972" name="文本占位符 82125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8601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86019" name="幻灯片图像占位符 822273"/>
          <p:cNvSpPr>
            <a:spLocks noTextEdit="1"/>
          </p:cNvSpPr>
          <p:nvPr>
            <p:ph type="sldImg"/>
          </p:nvPr>
        </p:nvSpPr>
        <p:spPr/>
      </p:sp>
      <p:sp>
        <p:nvSpPr>
          <p:cNvPr id="86020" name="文本占位符 82227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8806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88067" name="幻灯片图像占位符 823297"/>
          <p:cNvSpPr>
            <a:spLocks noTextEdit="1"/>
          </p:cNvSpPr>
          <p:nvPr>
            <p:ph type="sldImg"/>
          </p:nvPr>
        </p:nvSpPr>
        <p:spPr/>
      </p:sp>
      <p:sp>
        <p:nvSpPr>
          <p:cNvPr id="88068" name="文本占位符 82329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9011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90115" name="幻灯片图像占位符 824321"/>
          <p:cNvSpPr>
            <a:spLocks noTextEdit="1"/>
          </p:cNvSpPr>
          <p:nvPr>
            <p:ph type="sldImg"/>
          </p:nvPr>
        </p:nvSpPr>
        <p:spPr/>
      </p:sp>
      <p:sp>
        <p:nvSpPr>
          <p:cNvPr id="90116" name="文本占位符 82432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9216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92163" name="幻灯片图像占位符 825345"/>
          <p:cNvSpPr>
            <a:spLocks noTextEdit="1"/>
          </p:cNvSpPr>
          <p:nvPr>
            <p:ph type="sldImg"/>
          </p:nvPr>
        </p:nvSpPr>
        <p:spPr/>
      </p:sp>
      <p:sp>
        <p:nvSpPr>
          <p:cNvPr id="92164" name="文本占位符 82534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0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9421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94211" name="幻灯片图像占位符 826369"/>
          <p:cNvSpPr>
            <a:spLocks noTextEdit="1"/>
          </p:cNvSpPr>
          <p:nvPr>
            <p:ph type="sldImg"/>
          </p:nvPr>
        </p:nvSpPr>
        <p:spPr/>
      </p:sp>
      <p:sp>
        <p:nvSpPr>
          <p:cNvPr id="94212" name="文本占位符 82637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9625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96259" name="幻灯片图像占位符 827393"/>
          <p:cNvSpPr>
            <a:spLocks noTextEdit="1"/>
          </p:cNvSpPr>
          <p:nvPr>
            <p:ph type="sldImg"/>
          </p:nvPr>
        </p:nvSpPr>
        <p:spPr/>
      </p:sp>
      <p:sp>
        <p:nvSpPr>
          <p:cNvPr id="96260" name="文本占位符 82739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9830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98307" name="幻灯片图像占位符 828417"/>
          <p:cNvSpPr>
            <a:spLocks noTextEdit="1"/>
          </p:cNvSpPr>
          <p:nvPr>
            <p:ph type="sldImg"/>
          </p:nvPr>
        </p:nvSpPr>
        <p:spPr/>
      </p:sp>
      <p:sp>
        <p:nvSpPr>
          <p:cNvPr id="98308" name="文本占位符 82841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35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0035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00355" name="幻灯片图像占位符 829441"/>
          <p:cNvSpPr>
            <a:spLocks noTextEdit="1"/>
          </p:cNvSpPr>
          <p:nvPr>
            <p:ph type="sldImg"/>
          </p:nvPr>
        </p:nvSpPr>
        <p:spPr/>
      </p:sp>
      <p:sp>
        <p:nvSpPr>
          <p:cNvPr id="100356" name="文本占位符 82944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0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03" name="幻灯片图像占位符 519169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02404" name="文本占位符 519170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4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0445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04451" name="幻灯片图像占位符 830465"/>
          <p:cNvSpPr>
            <a:spLocks noTextEdit="1"/>
          </p:cNvSpPr>
          <p:nvPr>
            <p:ph type="sldImg"/>
          </p:nvPr>
        </p:nvSpPr>
        <p:spPr/>
      </p:sp>
      <p:sp>
        <p:nvSpPr>
          <p:cNvPr id="104452" name="文本占位符 83046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49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0649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06499" name="幻灯片图像占位符 831489"/>
          <p:cNvSpPr>
            <a:spLocks noTextEdit="1"/>
          </p:cNvSpPr>
          <p:nvPr>
            <p:ph type="sldImg"/>
          </p:nvPr>
        </p:nvSpPr>
        <p:spPr/>
      </p:sp>
      <p:sp>
        <p:nvSpPr>
          <p:cNvPr id="106500" name="文本占位符 83149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854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0854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08547" name="幻灯片图像占位符 832513"/>
          <p:cNvSpPr>
            <a:spLocks noTextEdit="1"/>
          </p:cNvSpPr>
          <p:nvPr>
            <p:ph type="sldImg"/>
          </p:nvPr>
        </p:nvSpPr>
        <p:spPr/>
      </p:sp>
      <p:sp>
        <p:nvSpPr>
          <p:cNvPr id="108548" name="文本占位符 83251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59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1059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10595" name="幻灯片图像占位符 833537"/>
          <p:cNvSpPr>
            <a:spLocks noTextEdit="1"/>
          </p:cNvSpPr>
          <p:nvPr>
            <p:ph type="sldImg"/>
          </p:nvPr>
        </p:nvSpPr>
        <p:spPr/>
      </p:sp>
      <p:sp>
        <p:nvSpPr>
          <p:cNvPr id="110596" name="文本占位符 83353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4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1264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12643" name="幻灯片图像占位符 834561"/>
          <p:cNvSpPr>
            <a:spLocks noTextEdit="1"/>
          </p:cNvSpPr>
          <p:nvPr>
            <p:ph type="sldImg"/>
          </p:nvPr>
        </p:nvSpPr>
        <p:spPr/>
      </p:sp>
      <p:sp>
        <p:nvSpPr>
          <p:cNvPr id="112644" name="文本占位符 83456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68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469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4691" name="幻灯片图像占位符 384001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14692" name="文本占位符 384002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3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1673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16739" name="幻灯片图像占位符 835585"/>
          <p:cNvSpPr>
            <a:spLocks noTextEdit="1"/>
          </p:cNvSpPr>
          <p:nvPr>
            <p:ph type="sldImg"/>
          </p:nvPr>
        </p:nvSpPr>
        <p:spPr/>
      </p:sp>
      <p:sp>
        <p:nvSpPr>
          <p:cNvPr id="116740" name="文本占位符 83558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1878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18787" name="幻灯片图像占位符 792577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43288" cy="2582863"/>
          </a:xfrm>
          <a:solidFill>
            <a:srgbClr val="FFFFFF"/>
          </a:solidFill>
        </p:spPr>
      </p:sp>
      <p:sp>
        <p:nvSpPr>
          <p:cNvPr id="118788" name="文本占位符 792578"/>
          <p:cNvSpPr>
            <a:spLocks noGrp="1"/>
          </p:cNvSpPr>
          <p:nvPr>
            <p:ph type="body"/>
          </p:nvPr>
        </p:nvSpPr>
        <p:spPr>
          <a:xfrm>
            <a:off x="1284288" y="3271838"/>
            <a:ext cx="7054850" cy="3098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vert="horz" wrap="square" lIns="94128" tIns="47064" rIns="94128" bIns="47064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2083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20835" name="幻灯片图像占位符 794625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43288" cy="2582863"/>
          </a:xfrm>
          <a:solidFill>
            <a:srgbClr val="FFFFFF"/>
          </a:solidFill>
        </p:spPr>
      </p:sp>
      <p:sp>
        <p:nvSpPr>
          <p:cNvPr id="120836" name="文本占位符 794626"/>
          <p:cNvSpPr>
            <a:spLocks noGrp="1"/>
          </p:cNvSpPr>
          <p:nvPr>
            <p:ph type="body"/>
          </p:nvPr>
        </p:nvSpPr>
        <p:spPr>
          <a:xfrm>
            <a:off x="1284288" y="3271838"/>
            <a:ext cx="7054850" cy="3098800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vert="horz" wrap="square" lIns="94128" tIns="47064" rIns="94128" bIns="47064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8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2288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22883" name="幻灯片图像占位符 836609"/>
          <p:cNvSpPr>
            <a:spLocks noTextEdit="1"/>
          </p:cNvSpPr>
          <p:nvPr>
            <p:ph type="sldImg"/>
          </p:nvPr>
        </p:nvSpPr>
        <p:spPr/>
      </p:sp>
      <p:sp>
        <p:nvSpPr>
          <p:cNvPr id="122884" name="文本占位符 83661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2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2493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24931" name="幻灯片图像占位符 837633"/>
          <p:cNvSpPr>
            <a:spLocks noTextEdit="1"/>
          </p:cNvSpPr>
          <p:nvPr>
            <p:ph type="sldImg"/>
          </p:nvPr>
        </p:nvSpPr>
        <p:spPr/>
      </p:sp>
      <p:sp>
        <p:nvSpPr>
          <p:cNvPr id="124932" name="文本占位符 83763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2697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26979" name="矩形 546817"/>
          <p:cNvSpPr/>
          <p:nvPr/>
        </p:nvSpPr>
        <p:spPr>
          <a:xfrm>
            <a:off x="266700" y="4138613"/>
            <a:ext cx="1925638" cy="1000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 anchorCtr="0">
            <a:spAutoFit/>
          </a:bodyPr>
          <a:p>
            <a:pPr lvl="0" defTabSz="938530">
              <a:lnSpc>
                <a:spcPct val="90000"/>
              </a:lnSpc>
              <a:spcBef>
                <a:spcPct val="50000"/>
              </a:spcBef>
            </a:pPr>
            <a:r>
              <a:rPr lang="en-US" altLang="zh-TW" sz="1000" dirty="0" err="1"/>
              <a:t>Source: GartnerGroup</a:t>
            </a:r>
            <a:endParaRPr lang="en-US" altLang="zh-TW" sz="1000" dirty="0" err="1"/>
          </a:p>
        </p:txBody>
      </p:sp>
      <p:sp>
        <p:nvSpPr>
          <p:cNvPr id="126980" name="幻灯片图像占位符 546818"/>
          <p:cNvSpPr>
            <a:spLocks noTextEdit="1"/>
          </p:cNvSpPr>
          <p:nvPr>
            <p:ph type="sldImg"/>
          </p:nvPr>
        </p:nvSpPr>
        <p:spPr>
          <a:xfrm>
            <a:off x="2159000" y="1239838"/>
            <a:ext cx="3829050" cy="2871787"/>
          </a:xfrm>
          <a:solidFill>
            <a:srgbClr val="FFFFFF"/>
          </a:solidFill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2902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29027" name="幻灯片图像占位符 838657"/>
          <p:cNvSpPr>
            <a:spLocks noTextEdit="1"/>
          </p:cNvSpPr>
          <p:nvPr>
            <p:ph type="sldImg"/>
          </p:nvPr>
        </p:nvSpPr>
        <p:spPr/>
      </p:sp>
      <p:sp>
        <p:nvSpPr>
          <p:cNvPr id="129028" name="文本占位符 838658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3107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31075" name="幻灯片图像占位符 839681"/>
          <p:cNvSpPr>
            <a:spLocks noTextEdit="1"/>
          </p:cNvSpPr>
          <p:nvPr>
            <p:ph type="sldImg"/>
          </p:nvPr>
        </p:nvSpPr>
        <p:spPr/>
      </p:sp>
      <p:sp>
        <p:nvSpPr>
          <p:cNvPr id="131076" name="文本占位符 839682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2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3312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33123" name="幻灯片图像占位符 840705"/>
          <p:cNvSpPr>
            <a:spLocks noTextEdit="1"/>
          </p:cNvSpPr>
          <p:nvPr>
            <p:ph type="sldImg"/>
          </p:nvPr>
        </p:nvSpPr>
        <p:spPr/>
      </p:sp>
      <p:sp>
        <p:nvSpPr>
          <p:cNvPr id="133124" name="文本占位符 840706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6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3517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35171" name="幻灯片图像占位符 841729"/>
          <p:cNvSpPr>
            <a:spLocks noTextEdit="1"/>
          </p:cNvSpPr>
          <p:nvPr>
            <p:ph type="sldImg"/>
          </p:nvPr>
        </p:nvSpPr>
        <p:spPr/>
      </p:sp>
      <p:sp>
        <p:nvSpPr>
          <p:cNvPr id="135172" name="文本占位符 841730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721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/>
              <a:t>页眉</a:t>
            </a:r>
            <a:endParaRPr lang="zh-TW" altLang="en-US" sz="1000" i="1" dirty="0"/>
          </a:p>
        </p:txBody>
      </p:sp>
      <p:sp>
        <p:nvSpPr>
          <p:cNvPr id="13721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/>
            </a:fld>
            <a:endParaRPr lang="zh-TW" altLang="en-US" sz="1000" i="1" dirty="0"/>
          </a:p>
        </p:txBody>
      </p:sp>
      <p:sp>
        <p:nvSpPr>
          <p:cNvPr id="137219" name="幻灯片图像占位符 842753"/>
          <p:cNvSpPr>
            <a:spLocks noTextEdit="1"/>
          </p:cNvSpPr>
          <p:nvPr>
            <p:ph type="sldImg"/>
          </p:nvPr>
        </p:nvSpPr>
        <p:spPr/>
      </p:sp>
      <p:sp>
        <p:nvSpPr>
          <p:cNvPr id="137220" name="文本占位符 842754"/>
          <p:cNvSpPr>
            <a:spLocks noGrp="1"/>
          </p:cNvSpPr>
          <p:nvPr>
            <p:ph type="body"/>
          </p:nvPr>
        </p:nvSpPr>
        <p:spPr/>
        <p:txBody>
          <a:bodyPr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926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6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67" name="幻灯片图像占位符 687105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39268" name="文本占位符 687106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1313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1314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1315" name="幻灯片图像占位符 689153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41316" name="文本占位符 689154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61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62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363" name="幻灯片图像占位符 691201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43364" name="文本占位符 691202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09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5410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5411" name="幻灯片图像占位符 693249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45412" name="文本占位符 693250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7457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458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7459" name="幻灯片图像占位符 695297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47460" name="文本占位符 695298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9505" name="页眉占位符 1"/>
          <p:cNvSpPr/>
          <p:nvPr>
            <p:ph type="hdr" sz="quarter"/>
          </p:nvPr>
        </p:nvSpPr>
        <p:spPr>
          <a:xfrm>
            <a:off x="-1587" y="-1587"/>
            <a:ext cx="4171950" cy="306387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t" anchorCtr="0"/>
          <a:p>
            <a:pPr lvl="0" defTabSz="746125"/>
            <a:r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  <a:t>页眉</a:t>
            </a:r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9506" name="灯片编号占位符 2"/>
          <p:cNvSpPr/>
          <p:nvPr>
            <p:ph type="sldNum" sz="quarter"/>
          </p:nvPr>
        </p:nvSpPr>
        <p:spPr>
          <a:xfrm>
            <a:off x="5451475" y="6503988"/>
            <a:ext cx="4171950" cy="384175"/>
          </a:xfrm>
          <a:prstGeom prst="rect">
            <a:avLst/>
          </a:prstGeom>
          <a:noFill/>
          <a:ln w="9525">
            <a:noFill/>
          </a:ln>
        </p:spPr>
        <p:txBody>
          <a:bodyPr lIns="19050" tIns="0" rIns="19050" bIns="0" anchor="b" anchorCtr="0"/>
          <a:p>
            <a:pPr lvl="0" algn="r" defTabSz="746125"/>
            <a:fld id="{9A0DB2DC-4C9A-4742-B13C-FB6460FD3503}" type="slidenum">
              <a:rPr lang="zh-TW" altLang="en-US" sz="1000" i="1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TW" altLang="en-US" sz="1000" i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9507" name="幻灯片图像占位符 232449"/>
          <p:cNvSpPr>
            <a:spLocks noTextEdit="1"/>
          </p:cNvSpPr>
          <p:nvPr>
            <p:ph type="sldImg"/>
          </p:nvPr>
        </p:nvSpPr>
        <p:spPr>
          <a:xfrm>
            <a:off x="3092450" y="517525"/>
            <a:ext cx="3436938" cy="2579688"/>
          </a:xfrm>
        </p:spPr>
      </p:sp>
      <p:sp>
        <p:nvSpPr>
          <p:cNvPr id="149508" name="文本占位符 232450"/>
          <p:cNvSpPr>
            <a:spLocks noGrp="1"/>
          </p:cNvSpPr>
          <p:nvPr>
            <p:ph type="body"/>
          </p:nvPr>
        </p:nvSpPr>
        <p:spPr/>
        <p:txBody>
          <a:bodyPr vert="horz" wrap="square" lIns="90488" tIns="46038" rIns="90488" bIns="46038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直接连接符 847873"/>
          <p:cNvSpPr/>
          <p:nvPr/>
        </p:nvSpPr>
        <p:spPr>
          <a:xfrm>
            <a:off x="7315200" y="1066800"/>
            <a:ext cx="0" cy="4495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051" name="组合 847879"/>
          <p:cNvGrpSpPr/>
          <p:nvPr/>
        </p:nvGrpSpPr>
        <p:grpSpPr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052" name="椭圆 847880"/>
            <p:cNvSpPr/>
            <p:nvPr/>
          </p:nvSpPr>
          <p:spPr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3" name="椭圆 847881"/>
            <p:cNvSpPr/>
            <p:nvPr/>
          </p:nvSpPr>
          <p:spPr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4" name="椭圆 847882"/>
            <p:cNvSpPr/>
            <p:nvPr/>
          </p:nvSpPr>
          <p:spPr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5" name="椭圆 847883"/>
            <p:cNvSpPr/>
            <p:nvPr/>
          </p:nvSpPr>
          <p:spPr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6" name="椭圆 847884"/>
            <p:cNvSpPr/>
            <p:nvPr/>
          </p:nvSpPr>
          <p:spPr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7" name="椭圆 847885"/>
            <p:cNvSpPr/>
            <p:nvPr/>
          </p:nvSpPr>
          <p:spPr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8" name="椭圆 847886"/>
            <p:cNvSpPr/>
            <p:nvPr/>
          </p:nvSpPr>
          <p:spPr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9" name="椭圆 847887"/>
            <p:cNvSpPr/>
            <p:nvPr/>
          </p:nvSpPr>
          <p:spPr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0" name="椭圆 847888"/>
            <p:cNvSpPr/>
            <p:nvPr/>
          </p:nvSpPr>
          <p:spPr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1" name="椭圆 847889"/>
            <p:cNvSpPr/>
            <p:nvPr/>
          </p:nvSpPr>
          <p:spPr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2" name="椭圆 847890"/>
            <p:cNvSpPr/>
            <p:nvPr/>
          </p:nvSpPr>
          <p:spPr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3" name="椭圆 847891"/>
            <p:cNvSpPr/>
            <p:nvPr/>
          </p:nvSpPr>
          <p:spPr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4" name="椭圆 847892"/>
            <p:cNvSpPr/>
            <p:nvPr/>
          </p:nvSpPr>
          <p:spPr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5" name="椭圆 847893"/>
            <p:cNvSpPr/>
            <p:nvPr/>
          </p:nvSpPr>
          <p:spPr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6" name="椭圆 847894"/>
            <p:cNvSpPr/>
            <p:nvPr/>
          </p:nvSpPr>
          <p:spPr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7" name="椭圆 847895"/>
            <p:cNvSpPr/>
            <p:nvPr/>
          </p:nvSpPr>
          <p:spPr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8" name="椭圆 847896"/>
            <p:cNvSpPr/>
            <p:nvPr/>
          </p:nvSpPr>
          <p:spPr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9" name="椭圆 847897"/>
            <p:cNvSpPr/>
            <p:nvPr/>
          </p:nvSpPr>
          <p:spPr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0" name="椭圆 847898"/>
            <p:cNvSpPr/>
            <p:nvPr/>
          </p:nvSpPr>
          <p:spPr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1" name="椭圆 847899"/>
            <p:cNvSpPr/>
            <p:nvPr/>
          </p:nvSpPr>
          <p:spPr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2" name="椭圆 847900"/>
            <p:cNvSpPr/>
            <p:nvPr/>
          </p:nvSpPr>
          <p:spPr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3" name="椭圆 847901"/>
            <p:cNvSpPr/>
            <p:nvPr/>
          </p:nvSpPr>
          <p:spPr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4" name="椭圆 847902"/>
            <p:cNvSpPr/>
            <p:nvPr/>
          </p:nvSpPr>
          <p:spPr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5" name="椭圆 847903"/>
            <p:cNvSpPr/>
            <p:nvPr/>
          </p:nvSpPr>
          <p:spPr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6" name="椭圆 847904"/>
            <p:cNvSpPr/>
            <p:nvPr/>
          </p:nvSpPr>
          <p:spPr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7" name="椭圆 847905"/>
            <p:cNvSpPr/>
            <p:nvPr/>
          </p:nvSpPr>
          <p:spPr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8" name="椭圆 847906"/>
            <p:cNvSpPr/>
            <p:nvPr/>
          </p:nvSpPr>
          <p:spPr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9" name="椭圆 847907"/>
            <p:cNvSpPr/>
            <p:nvPr/>
          </p:nvSpPr>
          <p:spPr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80" name="椭圆 847908"/>
            <p:cNvSpPr/>
            <p:nvPr/>
          </p:nvSpPr>
          <p:spPr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81" name="椭圆 847909"/>
            <p:cNvSpPr/>
            <p:nvPr/>
          </p:nvSpPr>
          <p:spPr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82" name="椭圆 847910"/>
            <p:cNvSpPr/>
            <p:nvPr/>
          </p:nvSpPr>
          <p:spPr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083" name="直接连接符 847911"/>
          <p:cNvSpPr/>
          <p:nvPr/>
        </p:nvSpPr>
        <p:spPr>
          <a:xfrm>
            <a:off x="304800" y="2819400"/>
            <a:ext cx="8229600" cy="0"/>
          </a:xfrm>
          <a:prstGeom prst="line">
            <a:avLst/>
          </a:prstGeom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47875" name="标题 847874"/>
          <p:cNvSpPr>
            <a:spLocks noGrp="1"/>
          </p:cNvSpPr>
          <p:nvPr>
            <p:ph type="ctrTitle"/>
          </p:nvPr>
        </p:nvSpPr>
        <p:spPr>
          <a:xfrm>
            <a:off x="315913" y="466725"/>
            <a:ext cx="6781800" cy="2133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lvl="0" algn="r">
              <a:buClrTx/>
              <a:buSzTx/>
              <a:buFontTx/>
              <a:defRPr sz="4800"/>
            </a:lvl1pPr>
          </a:lstStyle>
          <a:p>
            <a:pPr lvl="0" fontAlgn="base"/>
            <a:r>
              <a:rPr lang="en-US" altLang="zh-CN" strike="noStrike" noProof="1" dirty="0"/>
              <a:t>单击此处编辑母版标题样式</a:t>
            </a:r>
            <a:endParaRPr lang="en-US" altLang="zh-CN" strike="noStrike" noProof="1" dirty="0"/>
          </a:p>
        </p:txBody>
      </p:sp>
      <p:sp>
        <p:nvSpPr>
          <p:cNvPr id="847876" name="副标题 847875"/>
          <p:cNvSpPr>
            <a:spLocks noGrp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 sz="3200"/>
            </a:lvl1pPr>
            <a:lvl2pPr marL="344805" lvl="1" indent="0" algn="ctr">
              <a:buClr>
                <a:schemeClr val="accent2"/>
              </a:buClr>
              <a:buSzPct val="70000"/>
              <a:buFont typeface="Wingdings" panose="05000000000000000000" pitchFamily="2" charset="2"/>
              <a:buNone/>
              <a:defRPr sz="3200"/>
            </a:lvl2pPr>
            <a:lvl3pPr marL="694055" lvl="2" indent="0" algn="ctr"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 sz="3200"/>
            </a:lvl3pPr>
            <a:lvl4pPr marL="989330" lvl="3" indent="0" algn="ctr">
              <a:buClr>
                <a:schemeClr val="tx2"/>
              </a:buClr>
              <a:buSzPct val="75000"/>
              <a:buFont typeface="Wingdings" panose="05000000000000000000" pitchFamily="2" charset="2"/>
              <a:buNone/>
              <a:defRPr sz="3200"/>
            </a:lvl4pPr>
            <a:lvl5pPr marL="1282700" lvl="4" indent="0" algn="ctr">
              <a:buClr>
                <a:schemeClr val="folHlink"/>
              </a:buClr>
              <a:buSzPct val="80000"/>
              <a:buFont typeface="Wingdings" panose="05000000000000000000" pitchFamily="2" charset="2"/>
              <a:buNone/>
              <a:defRPr sz="3200"/>
            </a:lvl5pPr>
          </a:lstStyle>
          <a:p>
            <a:pPr lvl="0" fontAlgn="base"/>
            <a:r>
              <a:rPr lang="en-US" altLang="zh-CN" strike="noStrike" noProof="1" dirty="0"/>
              <a:t>单击此处编辑母版副标题样式</a:t>
            </a:r>
            <a:endParaRPr lang="en-US" altLang="zh-CN" strike="noStrike" noProof="1" dirty="0"/>
          </a:p>
        </p:txBody>
      </p:sp>
      <p:sp>
        <p:nvSpPr>
          <p:cNvPr id="847877" name="日期占位符 847876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/>
            <a:fld id="{BB962C8B-B14F-4D97-AF65-F5344CB8AC3E}" type="datetime1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847878" name="页脚占位符 847877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/>
            <a:endParaRPr lang="en-US" altLang="zh-CN" strike="noStrike" noProof="1" dirty="0"/>
          </a:p>
        </p:txBody>
      </p:sp>
      <p:sp>
        <p:nvSpPr>
          <p:cNvPr id="847879" name="灯片编号占位符 847878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2504" cy="44116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719263"/>
            <a:ext cx="4032504" cy="441166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52930" cy="600868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alt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直接连接符 846849"/>
          <p:cNvSpPr/>
          <p:nvPr/>
        </p:nvSpPr>
        <p:spPr>
          <a:xfrm>
            <a:off x="7962900" y="152400"/>
            <a:ext cx="0" cy="1524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7" name="标题 846850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/>
            <a:r>
              <a:rPr lang="en-US" altLang="zh-CN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846851"/>
          <p:cNvSpPr>
            <a:spLocks noGrp="1"/>
          </p:cNvSpPr>
          <p:nvPr>
            <p:ph type="body"/>
          </p:nvPr>
        </p:nvSpPr>
        <p:spPr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en-US" altLang="zh-CN" dirty="0"/>
              <a:t>单击此处编辑母版文本样式</a:t>
            </a:r>
            <a:endParaRPr lang="en-US" altLang="zh-CN" dirty="0"/>
          </a:p>
          <a:p>
            <a:pPr lvl="1" indent="-347345"/>
            <a:r>
              <a:rPr lang="en-US" altLang="zh-CN" dirty="0"/>
              <a:t>第二级</a:t>
            </a:r>
            <a:endParaRPr lang="en-US" altLang="zh-CN" dirty="0"/>
          </a:p>
          <a:p>
            <a:pPr lvl="2" indent="-293370"/>
            <a:r>
              <a:rPr lang="en-US" altLang="zh-CN" dirty="0"/>
              <a:t>第三级</a:t>
            </a:r>
            <a:endParaRPr lang="en-US" altLang="zh-CN" dirty="0"/>
          </a:p>
          <a:p>
            <a:pPr lvl="3" indent="-292100"/>
            <a:r>
              <a:rPr lang="en-US" altLang="zh-CN" dirty="0"/>
              <a:t>第四级</a:t>
            </a:r>
            <a:endParaRPr lang="en-US" altLang="zh-CN" dirty="0"/>
          </a:p>
          <a:p>
            <a:pPr lvl="4" indent="-316230"/>
            <a:r>
              <a:rPr lang="en-US" altLang="zh-CN" dirty="0"/>
              <a:t>第五级</a:t>
            </a:r>
            <a:endParaRPr lang="en-US" altLang="zh-CN" dirty="0"/>
          </a:p>
        </p:txBody>
      </p:sp>
      <p:sp>
        <p:nvSpPr>
          <p:cNvPr id="846853" name="日期占位符 846852"/>
          <p:cNvSpPr>
            <a:spLocks noGrp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846854" name="页脚占位符 84685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endParaRPr lang="en-US" altLang="zh-CN" strike="noStrike" noProof="1" dirty="0"/>
          </a:p>
        </p:txBody>
      </p:sp>
      <p:sp>
        <p:nvSpPr>
          <p:cNvPr id="846855" name="灯片编号占位符 84685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/>
          </a:p>
        </p:txBody>
      </p:sp>
      <p:grpSp>
        <p:nvGrpSpPr>
          <p:cNvPr id="1032" name="组合 846855"/>
          <p:cNvGrpSpPr/>
          <p:nvPr/>
        </p:nvGrpSpPr>
        <p:grpSpPr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椭圆 846856"/>
            <p:cNvSpPr/>
            <p:nvPr/>
          </p:nvSpPr>
          <p:spPr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4" name="椭圆 846857"/>
            <p:cNvSpPr/>
            <p:nvPr/>
          </p:nvSpPr>
          <p:spPr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5" name="椭圆 846858"/>
            <p:cNvSpPr/>
            <p:nvPr/>
          </p:nvSpPr>
          <p:spPr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6" name="椭圆 846859"/>
            <p:cNvSpPr/>
            <p:nvPr/>
          </p:nvSpPr>
          <p:spPr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7" name="椭圆 846860"/>
            <p:cNvSpPr/>
            <p:nvPr/>
          </p:nvSpPr>
          <p:spPr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8" name="椭圆 846861"/>
            <p:cNvSpPr/>
            <p:nvPr/>
          </p:nvSpPr>
          <p:spPr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9" name="椭圆 846862"/>
            <p:cNvSpPr/>
            <p:nvPr/>
          </p:nvSpPr>
          <p:spPr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0" name="椭圆 846863"/>
            <p:cNvSpPr/>
            <p:nvPr/>
          </p:nvSpPr>
          <p:spPr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1" name="椭圆 846864"/>
            <p:cNvSpPr/>
            <p:nvPr/>
          </p:nvSpPr>
          <p:spPr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2" name="椭圆 846865"/>
            <p:cNvSpPr/>
            <p:nvPr/>
          </p:nvSpPr>
          <p:spPr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3" name="椭圆 846866"/>
            <p:cNvSpPr/>
            <p:nvPr/>
          </p:nvSpPr>
          <p:spPr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4" name="椭圆 846867"/>
            <p:cNvSpPr/>
            <p:nvPr/>
          </p:nvSpPr>
          <p:spPr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5" name="椭圆 846868"/>
            <p:cNvSpPr/>
            <p:nvPr/>
          </p:nvSpPr>
          <p:spPr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6" name="椭圆 846869"/>
            <p:cNvSpPr/>
            <p:nvPr/>
          </p:nvSpPr>
          <p:spPr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7" name="椭圆 846870"/>
            <p:cNvSpPr/>
            <p:nvPr/>
          </p:nvSpPr>
          <p:spPr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8" name="椭圆 846871"/>
            <p:cNvSpPr/>
            <p:nvPr/>
          </p:nvSpPr>
          <p:spPr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9" name="椭圆 846872"/>
            <p:cNvSpPr/>
            <p:nvPr/>
          </p:nvSpPr>
          <p:spPr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0" name="椭圆 846873"/>
            <p:cNvSpPr/>
            <p:nvPr/>
          </p:nvSpPr>
          <p:spPr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1" name="椭圆 846874"/>
            <p:cNvSpPr/>
            <p:nvPr/>
          </p:nvSpPr>
          <p:spPr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2" name="椭圆 846875"/>
            <p:cNvSpPr/>
            <p:nvPr/>
          </p:nvSpPr>
          <p:spPr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3" name="椭圆 846876"/>
            <p:cNvSpPr/>
            <p:nvPr/>
          </p:nvSpPr>
          <p:spPr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4" name="椭圆 846877"/>
            <p:cNvSpPr/>
            <p:nvPr/>
          </p:nvSpPr>
          <p:spPr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5" name="椭圆 846878"/>
            <p:cNvSpPr/>
            <p:nvPr/>
          </p:nvSpPr>
          <p:spPr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6" name="椭圆 846879"/>
            <p:cNvSpPr/>
            <p:nvPr/>
          </p:nvSpPr>
          <p:spPr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7" name="椭圆 846880"/>
            <p:cNvSpPr/>
            <p:nvPr/>
          </p:nvSpPr>
          <p:spPr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8" name="椭圆 846881"/>
            <p:cNvSpPr/>
            <p:nvPr/>
          </p:nvSpPr>
          <p:spPr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9" name="椭圆 846882"/>
            <p:cNvSpPr/>
            <p:nvPr/>
          </p:nvSpPr>
          <p:spPr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0" name="椭圆 846883"/>
            <p:cNvSpPr/>
            <p:nvPr/>
          </p:nvSpPr>
          <p:spPr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1" name="椭圆 846884"/>
            <p:cNvSpPr/>
            <p:nvPr/>
          </p:nvSpPr>
          <p:spPr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2" name="椭圆 846885"/>
            <p:cNvSpPr/>
            <p:nvPr/>
          </p:nvSpPr>
          <p:spPr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3" name="椭圆 846886"/>
            <p:cNvSpPr/>
            <p:nvPr/>
          </p:nvSpPr>
          <p:spPr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9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lvl="1" indent="-347345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87425" lvl="2" indent="-29337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81430" lvl="3" indent="-2921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98930" lvl="4" indent="-31623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w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5.wmf"/><Relationship Id="rId1" Type="http://schemas.openxmlformats.org/officeDocument/2006/relationships/oleObject" Target="../embeddings/oleObject3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3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0.wmf"/><Relationship Id="rId13" Type="http://schemas.openxmlformats.org/officeDocument/2006/relationships/notesSlide" Target="../notesSlides/notesSlide36.xml"/><Relationship Id="rId12" Type="http://schemas.openxmlformats.org/officeDocument/2006/relationships/vmlDrawing" Target="../drawings/vmlDrawing4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wmf"/><Relationship Id="rId1" Type="http://schemas.openxmlformats.org/officeDocument/2006/relationships/oleObject" Target="../embeddings/oleObject5.bin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0.bin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1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7.emf"/><Relationship Id="rId1" Type="http://schemas.openxmlformats.org/officeDocument/2006/relationships/oleObject" Target="../embeddings/oleObject12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8.xml"/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19.png"/><Relationship Id="rId2" Type="http://schemas.openxmlformats.org/officeDocument/2006/relationships/oleObject" Target="../embeddings/oleObject13.bin"/><Relationship Id="rId1" Type="http://schemas.openxmlformats.org/officeDocument/2006/relationships/image" Target="../media/image18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GI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582657"/>
          <p:cNvSpPr>
            <a:spLocks noGrp="1"/>
          </p:cNvSpPr>
          <p:nvPr>
            <p:ph type="ctrTitle"/>
          </p:nvPr>
        </p:nvSpPr>
        <p:spPr>
          <a:xfrm>
            <a:off x="827088" y="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en-US" altLang="zh-TW" sz="4400" kern="1200" baseline="0">
                <a:solidFill>
                  <a:srgbClr val="0000CC"/>
                </a:solidFill>
                <a:latin typeface="+mj-lt"/>
                <a:ea typeface="仿宋_GB2312" pitchFamily="49" charset="-122"/>
                <a:cs typeface="+mj-cs"/>
              </a:rPr>
              <a:t>……</a:t>
            </a:r>
            <a:r>
              <a:rPr lang="en-US" altLang="zh-TW" sz="4400" kern="1200" baseline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PRICES</a:t>
            </a:r>
            <a:endParaRPr lang="en-US" altLang="zh-TW" sz="4400" kern="1200" baseline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5122" name="副标题 582658"/>
          <p:cNvSpPr>
            <a:spLocks noGrp="1"/>
          </p:cNvSpPr>
          <p:nvPr>
            <p:ph type="subTitle" idx="1"/>
          </p:nvPr>
        </p:nvSpPr>
        <p:spPr>
          <a:xfrm>
            <a:off x="1476375" y="908050"/>
            <a:ext cx="6400800" cy="1752600"/>
          </a:xfrm>
        </p:spPr>
        <p:txBody>
          <a:bodyPr anchor="t" anchorCtr="0"/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It’s unwise to pay too much.  But it’s worse to pay too little.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When you pay too much, you lose a little money, that is all.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When you pay too little, you sometimes lose everything, because the thing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you bought was incapable of doing thing it was bought to do.</a:t>
            </a:r>
            <a:endParaRPr lang="en-US" altLang="zh-TW" sz="2400" kern="1200" baseline="0">
              <a:solidFill>
                <a:srgbClr val="FF0000"/>
              </a:solidFill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  <a:cs typeface="+mn-cs"/>
              </a:rPr>
              <a:t>The common law of business balance prohibits paying a little and getting a</a:t>
            </a:r>
            <a:endParaRPr lang="en-US" altLang="zh-TW" sz="2400" kern="1200" baseline="0">
              <a:solidFill>
                <a:srgbClr val="FF0000"/>
              </a:solidFill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  <a:cs typeface="+mn-cs"/>
              </a:rPr>
              <a:t>lot. It cant’ be done.</a:t>
            </a:r>
            <a:endParaRPr lang="en-US" altLang="zh-TW" sz="2400" kern="1200" baseline="0">
              <a:solidFill>
                <a:srgbClr val="FF0000"/>
              </a:solidFill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If you deal with the lowest bidder, it is well to add something for the risk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you run.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And if you do that, you will have enough to pay for something better.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There is hardly anything in the world that someone can’t make a little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worse and sell a little cheaper --- and people who consider price alone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en-US" altLang="zh-TW" sz="2400" kern="1200" baseline="0">
                <a:latin typeface="仿宋_GB2312" pitchFamily="49" charset="-122"/>
                <a:ea typeface="仿宋_GB2312" pitchFamily="49" charset="-122"/>
                <a:cs typeface="+mn-cs"/>
              </a:rPr>
              <a:t>are this man’s lawful prey.</a:t>
            </a: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endParaRPr lang="en-US" altLang="zh-TW" sz="24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  <a:p>
            <a:pPr defTabSz="914400">
              <a:lnSpc>
                <a:spcPct val="90000"/>
              </a:lnSpc>
              <a:buSzPct val="70000"/>
            </a:pPr>
            <a:r>
              <a:rPr lang="zh-TW" altLang="en-US" sz="1600" kern="1200" baseline="0" dirty="0">
                <a:latin typeface="仿宋_GB2312" pitchFamily="49" charset="-122"/>
                <a:ea typeface="仿宋_GB2312" pitchFamily="49" charset="-122"/>
                <a:cs typeface="+mn-cs"/>
              </a:rPr>
              <a:t>英国思想家 </a:t>
            </a:r>
            <a:r>
              <a:rPr lang="en-US" altLang="zh-TW" sz="1600" kern="1200" baseline="0">
                <a:latin typeface="仿宋_GB2312" pitchFamily="49" charset="-122"/>
                <a:ea typeface="仿宋_GB2312" pitchFamily="49" charset="-122"/>
                <a:cs typeface="+mn-cs"/>
              </a:rPr>
              <a:t>John Ruskin (1819-1900)</a:t>
            </a:r>
            <a:endParaRPr lang="en-US" altLang="zh-TW" sz="1600" kern="1200" baseline="0">
              <a:latin typeface="仿宋_GB2312" pitchFamily="49" charset="-122"/>
              <a:ea typeface="仿宋_GB2312" pitchFamily="49" charset="-122"/>
              <a:cs typeface="+mn-cs"/>
            </a:endParaRP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584705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利润 </a:t>
            </a: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Profit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7170" name="文本占位符 584706"/>
          <p:cNvSpPr>
            <a:spLocks noGrp="1"/>
          </p:cNvSpPr>
          <p:nvPr>
            <p:ph idx="1"/>
          </p:nvPr>
        </p:nvSpPr>
        <p:spPr>
          <a:xfrm>
            <a:off x="609600" y="1066800"/>
            <a:ext cx="7772400" cy="4114800"/>
          </a:xfrm>
        </p:spPr>
        <p:txBody>
          <a:bodyPr anchor="t" anchorCtr="0"/>
          <a:p>
            <a:pPr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供货商的报价中必须要有足够的利润，方能促使其乐于配合供应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供货商对风险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(Risk)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承担，及生产效率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(Productivity)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的基本报酬</a:t>
            </a:r>
            <a:endParaRPr lang="zh-TW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利润通常以总成本固定百分比的计算方式并不恰当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生产效率好的供货商应享有较高的利润率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Tx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更多采购管理资料免费领取：</a:t>
            </a:r>
            <a:r>
              <a:rPr lang="en-US" altLang="zh-CN" sz="2600" b="1" dirty="0">
                <a:latin typeface="仿宋_GB2312" pitchFamily="49" charset="-122"/>
                <a:ea typeface="仿宋_GB2312" pitchFamily="49" charset="-122"/>
              </a:rPr>
              <a:t>15311821370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endParaRPr lang="zh-TW" altLang="zh-TW" sz="2600" b="1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7171" name="图片 584707" descr="BD07253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0" y="5257800"/>
            <a:ext cx="2362200" cy="13477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396289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采购谈判能力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9218" name="矩形 396290"/>
          <p:cNvSpPr/>
          <p:nvPr/>
        </p:nvSpPr>
        <p:spPr>
          <a:xfrm>
            <a:off x="2743200" y="990600"/>
            <a:ext cx="3886200" cy="4376738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t" anchorCtr="0">
            <a:spAutoFit/>
          </a:bodyPr>
          <a:p>
            <a:pPr eaLnBrk="0" hangingPunct="0"/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买方的优势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采购数量大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标准化</a:t>
            </a:r>
            <a:r>
              <a:rPr lang="en-US" altLang="zh-CN" sz="2400">
                <a:latin typeface="DFKai-SB" pitchFamily="65" charset="-120"/>
                <a:ea typeface="DFKai-SB" pitchFamily="65" charset="-120"/>
              </a:rPr>
              <a:t>﹑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无差异化产品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低的转换成品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低的利润</a:t>
            </a:r>
            <a:endParaRPr lang="zh-TW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可能向上整合</a:t>
            </a:r>
            <a:endParaRPr lang="zh-TW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Font typeface="Monotype Sorts" pitchFamily="2" charset="2"/>
              <a:buChar char="o"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充分掌握商机</a:t>
            </a:r>
            <a:endParaRPr lang="zh-TW" altLang="en-US" sz="2400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398337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采购谈判力量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1266" name="矩形 398338"/>
          <p:cNvSpPr/>
          <p:nvPr/>
        </p:nvSpPr>
        <p:spPr>
          <a:xfrm>
            <a:off x="2286000" y="1423988"/>
            <a:ext cx="5351463" cy="4291012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t" anchorCtr="0">
            <a:spAutoFit/>
          </a:bodyPr>
          <a:p>
            <a:pPr eaLnBrk="0" hangingPunct="0">
              <a:lnSpc>
                <a:spcPct val="80000"/>
              </a:lnSpc>
              <a:spcBef>
                <a:spcPct val="96000"/>
              </a:spcBef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卖方的优势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独家或寡头垄断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对客户而言是重要的原料</a:t>
            </a:r>
            <a:r>
              <a:rPr lang="en-US" altLang="zh-CN" sz="2400">
                <a:latin typeface="DFKai-SB" pitchFamily="65" charset="-120"/>
                <a:ea typeface="DFKai-SB" pitchFamily="65" charset="-120"/>
              </a:rPr>
              <a:t>﹑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零组件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高的转换成本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可能向下整合</a:t>
            </a:r>
            <a:endParaRPr lang="zh-TW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复杂</a:t>
            </a:r>
            <a:r>
              <a:rPr lang="en-US" altLang="zh-CN" sz="2400">
                <a:latin typeface="DFKai-SB" pitchFamily="65" charset="-120"/>
                <a:ea typeface="DFKai-SB" pitchFamily="65" charset="-120"/>
              </a:rPr>
              <a:t>﹑</a:t>
            </a: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差异性高的产品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80000"/>
              </a:lnSpc>
              <a:spcBef>
                <a:spcPct val="96000"/>
              </a:spcBef>
              <a:buSzPct val="85000"/>
              <a:buFont typeface="Monotype Sorts" pitchFamily="2" charset="2"/>
              <a:buChar char="o"/>
            </a:pPr>
            <a:r>
              <a:rPr lang="zh-TW" altLang="en-US" sz="2400" dirty="0">
                <a:latin typeface="DFKai-SB" pitchFamily="65" charset="-120"/>
                <a:ea typeface="DFKai-SB" pitchFamily="65" charset="-120"/>
              </a:rPr>
              <a:t>替代性差</a:t>
            </a:r>
            <a:endParaRPr lang="zh-TW" altLang="en-US" sz="2400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矩形 391169"/>
          <p:cNvSpPr/>
          <p:nvPr/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4" name="矩形 391170"/>
          <p:cNvSpPr/>
          <p:nvPr/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5" name="矩形 391171"/>
          <p:cNvSpPr/>
          <p:nvPr/>
        </p:nvSpPr>
        <p:spPr>
          <a:xfrm>
            <a:off x="2667000" y="122238"/>
            <a:ext cx="227013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标题 391172"/>
          <p:cNvSpPr>
            <a:spLocks noGrp="1"/>
          </p:cNvSpPr>
          <p:nvPr>
            <p:ph type="ctrTitle"/>
          </p:nvPr>
        </p:nvSpPr>
        <p:spPr>
          <a:xfrm>
            <a:off x="2819400" y="152400"/>
            <a:ext cx="3429000" cy="6096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优质的谈判㊣</a:t>
            </a:r>
            <a:endParaRPr lang="en-US" altLang="zh-TW" sz="4400" b="0" kern="1200" baseline="0" dirty="0">
              <a:solidFill>
                <a:schemeClr val="hlink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3317" name="文本框 391173"/>
          <p:cNvSpPr txBox="1"/>
          <p:nvPr/>
        </p:nvSpPr>
        <p:spPr>
          <a:xfrm>
            <a:off x="1905000" y="1447800"/>
            <a:ext cx="6172200" cy="4154170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spAutoFit/>
          </a:bodyPr>
          <a:p>
            <a:pPr eaLnBrk="0" hangingPunct="0"/>
            <a:endParaRPr lang="en-US" altLang="zh-TW" sz="12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优于替代方案（</a:t>
            </a:r>
            <a:r>
              <a:rPr lang="en-US" altLang="zh-TW" sz="2800" b="1" dirty="0">
                <a:latin typeface="DFKai-SB" pitchFamily="65" charset="-120"/>
                <a:ea typeface="DFKai-SB" pitchFamily="65" charset="-120"/>
              </a:rPr>
              <a:t>BATNA</a:t>
            </a: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）</a:t>
            </a:r>
            <a:endParaRPr lang="zh-TW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满足利益需求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没有浪费；优质选择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sz="2800" b="1" dirty="0">
                <a:latin typeface="DFKai-SB" pitchFamily="65" charset="-120"/>
                <a:ea typeface="DFKai-SB" pitchFamily="65" charset="-120"/>
              </a:rPr>
              <a:t>符合法、理、情</a:t>
            </a:r>
            <a:endParaRPr lang="zh-TW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睿智的承诺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过程效率高；良好的沟通互动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DFKai-SB" pitchFamily="65" charset="-120"/>
                <a:ea typeface="DFKai-SB" pitchFamily="65" charset="-120"/>
              </a:rPr>
              <a:t>过程促进关系的改善</a:t>
            </a:r>
            <a:endParaRPr lang="zh-CN" altLang="en-US" sz="28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2800" b="1" dirty="0">
                <a:latin typeface="仿宋_GB2312" pitchFamily="49" charset="-122"/>
                <a:ea typeface="仿宋_GB2312" pitchFamily="49" charset="-122"/>
                <a:sym typeface="+mn-ea"/>
              </a:rPr>
              <a:t>更多采购管理资料免费领取：</a:t>
            </a:r>
            <a:r>
              <a:rPr lang="en-US" altLang="zh-CN" sz="2800" b="1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zh-TW" altLang="en-US" sz="2800" b="1" dirty="0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文本框 376833"/>
          <p:cNvSpPr txBox="1"/>
          <p:nvPr/>
        </p:nvSpPr>
        <p:spPr>
          <a:xfrm>
            <a:off x="2576513" y="2478088"/>
            <a:ext cx="184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5362" name="标题 376834"/>
          <p:cNvSpPr>
            <a:spLocks noGrp="1"/>
          </p:cNvSpPr>
          <p:nvPr>
            <p:ph type="title" idx="4294967295"/>
          </p:nvPr>
        </p:nvSpPr>
        <p:spPr>
          <a:xfrm>
            <a:off x="1524000" y="2667000"/>
            <a:ext cx="6553200" cy="762000"/>
          </a:xfrm>
        </p:spPr>
        <p:txBody>
          <a:bodyPr anchor="b" anchorCtr="0"/>
          <a:p>
            <a:r>
              <a:rPr lang="zh-CN" altLang="en-US" sz="4800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六、货商搜寻与评选</a:t>
            </a:r>
            <a:endParaRPr lang="en-US" altLang="zh-TW" sz="3500" b="0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09" name="对象 586753"/>
          <p:cNvGraphicFramePr/>
          <p:nvPr/>
        </p:nvGraphicFramePr>
        <p:xfrm>
          <a:off x="763588" y="5257800"/>
          <a:ext cx="23590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821680" imgH="2887980" progId="MS_ClipArt_Gallery.2">
                  <p:embed/>
                </p:oleObj>
              </mc:Choice>
              <mc:Fallback>
                <p:oleObj name="" r:id="rId1" imgW="5821680" imgH="2887980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3588" y="5257800"/>
                        <a:ext cx="2359025" cy="1169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标题 586754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供货商由谁负责评选？</a:t>
            </a:r>
            <a:endParaRPr lang="en-US" altLang="zh-TW" sz="3500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7411" name="文本占位符 586755"/>
          <p:cNvSpPr>
            <a:spLocks noGrp="1"/>
          </p:cNvSpPr>
          <p:nvPr>
            <p:ph idx="1"/>
          </p:nvPr>
        </p:nvSpPr>
        <p:spPr>
          <a:xfrm>
            <a:off x="762000" y="1719263"/>
            <a:ext cx="7772400" cy="4011612"/>
          </a:xfrm>
        </p:spPr>
        <p:txBody>
          <a:bodyPr anchor="t" anchorCtr="0"/>
          <a:p>
            <a:pPr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Buyer alone (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采购人员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Cross-Function Teams (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跨功能小组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 lvl="1"/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Sourcing team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 lvl="1"/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Supplier performance evaluation team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 lvl="1"/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Supplier certification team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 lvl="1"/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New product development team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Commodity Teams  (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商品小组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58880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 anchor="b" anchorCtr="0"/>
          <a:p>
            <a:r>
              <a:rPr lang="zh-CN" altLang="en-US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供货商评选的项目</a:t>
            </a:r>
            <a:endParaRPr lang="en-US" altLang="zh-TW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9458" name="文本占位符 588802"/>
          <p:cNvSpPr>
            <a:spLocks noGrp="1"/>
          </p:cNvSpPr>
          <p:nvPr>
            <p:ph idx="1"/>
          </p:nvPr>
        </p:nvSpPr>
        <p:spPr>
          <a:xfrm>
            <a:off x="838200" y="1524000"/>
            <a:ext cx="7772400" cy="4114800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执行合约能力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Ability to perform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财务状况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Financial status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成本系统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Cost system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质量系统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Quality assurance, quality control, and related systems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组织与管理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Organization and management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劳工状况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Labor status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64307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执行合约能力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Ability to perform</a:t>
            </a:r>
            <a:endParaRPr lang="en-US" altLang="zh-TW" sz="30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1506" name="文本占位符 643074"/>
          <p:cNvSpPr>
            <a:spLocks noGrp="1"/>
          </p:cNvSpPr>
          <p:nvPr>
            <p:ph sz="half" idx="1"/>
          </p:nvPr>
        </p:nvSpPr>
        <p:spPr>
          <a:xfrm>
            <a:off x="685800" y="1941513"/>
            <a:ext cx="3967163" cy="4086225"/>
          </a:xfrm>
        </p:spPr>
        <p:txBody>
          <a:bodyPr anchor="t" anchorCtr="0"/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对买方订单金额及采购数量是否有兴趣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Frequency and/or volume of orders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供货商处理订单的时间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Length of time to process orders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交货能力</a:t>
            </a:r>
            <a:r>
              <a:rPr lang="en-US" altLang="zh-TW" sz="2000" b="1" dirty="0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产能是否足够或不足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)  Delivery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符合质量要求的能力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Quality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采购项目是否为其核心能力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Product/service expertise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订单积压状况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Order backlog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1507" name="文本占位符 643075"/>
          <p:cNvSpPr>
            <a:spLocks noGrp="1"/>
          </p:cNvSpPr>
          <p:nvPr>
            <p:ph sz="half" idx="2"/>
          </p:nvPr>
        </p:nvSpPr>
        <p:spPr>
          <a:xfrm>
            <a:off x="4875213" y="1828800"/>
            <a:ext cx="3963987" cy="4191000"/>
          </a:xfrm>
        </p:spPr>
        <p:txBody>
          <a:bodyPr anchor="t" anchorCtr="0"/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自制与外包的状况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Contractor's "make or buy" program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循环</a:t>
            </a:r>
            <a:r>
              <a:rPr lang="en-US" altLang="zh-TW" sz="2000" b="1" dirty="0"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前置时间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Cycle/lead time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生产力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Productivity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弹性，配合度如何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对暴增订单的响应能力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)  Flexibility</a:t>
            </a:r>
            <a:endParaRPr lang="en-US" altLang="zh-CN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业界口碑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References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电子化能力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Electronic capabilities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产品线广度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Breadth of product line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可利用的产能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Available capacity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590849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财务状况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Financial Status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3554" name="文本占位符 590850"/>
          <p:cNvSpPr>
            <a:spLocks noGrp="1"/>
          </p:cNvSpPr>
          <p:nvPr>
            <p:ph idx="1"/>
          </p:nvPr>
        </p:nvSpPr>
        <p:spPr>
          <a:xfrm>
            <a:off x="762000" y="1868488"/>
            <a:ext cx="7772400" cy="4010025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资产负债表 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Balance sheets ? 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企业体质</a:t>
            </a:r>
            <a:endParaRPr lang="zh-TW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损益表 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Income statements ? 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经营能力</a:t>
            </a:r>
            <a:endParaRPr lang="zh-TW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各种财务比率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Financial Ratio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成本控制纪录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Cost control history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信用评等 Credit ratings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公司年度报告 Certified annual reports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邓白氏报告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Dun &amp; Bradstreet reports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观察供货商是否有倒闭危机的「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Z 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积分 </a:t>
            </a:r>
            <a:r>
              <a:rPr lang="en-US" altLang="zh-TW" sz="2600" b="1" dirty="0">
                <a:latin typeface="仿宋_GB2312" pitchFamily="49" charset="-122"/>
                <a:ea typeface="仿宋_GB2312" pitchFamily="49" charset="-122"/>
              </a:rPr>
              <a:t>(Z Score)</a:t>
            </a: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」</a:t>
            </a:r>
            <a:endParaRPr lang="zh-TW" altLang="en-US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591873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财务比率 </a:t>
            </a: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Financial Ratio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5602" name="文本占位符 591874"/>
          <p:cNvSpPr>
            <a:spLocks noGrp="1"/>
          </p:cNvSpPr>
          <p:nvPr>
            <p:ph type="body" sz="half" idx="4294967295"/>
          </p:nvPr>
        </p:nvSpPr>
        <p:spPr>
          <a:xfrm>
            <a:off x="152400" y="1752600"/>
            <a:ext cx="2133600" cy="4495800"/>
          </a:xfrm>
        </p:spPr>
        <p:txBody>
          <a:bodyPr anchor="t" anchorCtr="0"/>
          <a:lstStyle>
            <a:lvl1pPr lvl="0">
              <a:buClr>
                <a:schemeClr val="tx2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accent1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tx2"/>
              </a:buClr>
              <a:buSzPct val="75000"/>
              <a:buFont typeface="Wingdings" panose="05000000000000000000" pitchFamily="2" charset="2"/>
              <a:defRPr sz="1800"/>
            </a:lvl4pPr>
            <a:lvl5pPr lvl="4">
              <a:buClr>
                <a:schemeClr val="folHlink"/>
              </a:buClr>
              <a:buSzPct val="80000"/>
              <a:buFont typeface="Wingdings" panose="05000000000000000000" pitchFamily="2" charset="2"/>
              <a:defRPr sz="1800"/>
            </a:lvl5pPr>
          </a:lstStyle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平均应收帐款周转率＝销货净额／应收帐款平均数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平均应收帐款收现天数＝</a:t>
            </a:r>
            <a:r>
              <a:rPr lang="en-US" altLang="zh-CN" sz="1100" u="sng">
                <a:latin typeface="仿宋_GB2312" pitchFamily="49" charset="-122"/>
                <a:ea typeface="仿宋_GB2312" pitchFamily="49" charset="-122"/>
              </a:rPr>
              <a:t>365</a:t>
            </a: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天／应收帐款周转率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存货周转率＝销货成本／平均存货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平均销货日数＝</a:t>
            </a:r>
            <a:r>
              <a:rPr lang="en-US" altLang="zh-CN" sz="1100" u="sng">
                <a:latin typeface="仿宋_GB2312" pitchFamily="49" charset="-122"/>
                <a:ea typeface="仿宋_GB2312" pitchFamily="49" charset="-122"/>
              </a:rPr>
              <a:t>360/</a:t>
            </a: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存货周转率</a:t>
            </a:r>
            <a:r>
              <a:rPr lang="en-US" altLang="zh-CN" sz="1100" u="sng">
                <a:latin typeface="仿宋_GB2312" pitchFamily="49" charset="-122"/>
                <a:ea typeface="仿宋_GB2312" pitchFamily="49" charset="-122"/>
              </a:rPr>
              <a:t>+360/</a:t>
            </a: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应收帐款周转率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固定资产周转率＝销货净额／固定资产净额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1100" u="sng" dirty="0">
                <a:latin typeface="仿宋_GB2312" pitchFamily="49" charset="-122"/>
                <a:ea typeface="仿宋_GB2312" pitchFamily="49" charset="-122"/>
              </a:rPr>
              <a:t>总资产周转率＝销货净额／资产总额</a:t>
            </a:r>
            <a:endParaRPr lang="zh-CN" altLang="en-US" sz="1100" u="sng" dirty="0">
              <a:latin typeface="仿宋_GB2312" pitchFamily="49" charset="-122"/>
              <a:ea typeface="仿宋_GB2312" pitchFamily="49" charset="-122"/>
            </a:endParaRPr>
          </a:p>
          <a:p>
            <a:pPr lvl="1" indent="-347345">
              <a:lnSpc>
                <a:spcPct val="130000"/>
              </a:lnSpc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</a:pPr>
            <a:endParaRPr lang="en-US" altLang="zh-TW" sz="1100" dirty="0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25603" name="图片 5918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676400"/>
            <a:ext cx="6343650" cy="4495800"/>
          </a:xfrm>
          <a:prstGeom prst="rect">
            <a:avLst/>
          </a:prstGeom>
          <a:solidFill>
            <a:srgbClr val="CCFFFF"/>
          </a:solidFill>
          <a:ln w="9525">
            <a:noFill/>
          </a:ln>
          <a:effectLst>
            <a:outerShdw dist="107763" dir="2699999" algn="ctr" rotWithShape="0">
              <a:schemeClr val="bg2"/>
            </a:outerShdw>
          </a:effectLst>
        </p:spPr>
      </p:pic>
      <p:sp>
        <p:nvSpPr>
          <p:cNvPr id="25604" name="圆角矩形 591876"/>
          <p:cNvSpPr/>
          <p:nvPr/>
        </p:nvSpPr>
        <p:spPr>
          <a:xfrm>
            <a:off x="2438400" y="2971800"/>
            <a:ext cx="6553200" cy="11430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5" name="直接连接符 591877"/>
          <p:cNvSpPr/>
          <p:nvPr/>
        </p:nvSpPr>
        <p:spPr>
          <a:xfrm flipH="1" flipV="1">
            <a:off x="2133600" y="2819400"/>
            <a:ext cx="106680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25606" name="直接连接符 591878"/>
          <p:cNvSpPr/>
          <p:nvPr/>
        </p:nvSpPr>
        <p:spPr>
          <a:xfrm flipV="1">
            <a:off x="2133600" y="4114800"/>
            <a:ext cx="1066800" cy="1066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none" w="med" len="med"/>
          </a:ln>
        </p:spPr>
      </p:sp>
      <p:sp>
        <p:nvSpPr>
          <p:cNvPr id="25607" name="椭圆 591879"/>
          <p:cNvSpPr/>
          <p:nvPr/>
        </p:nvSpPr>
        <p:spPr>
          <a:xfrm>
            <a:off x="2438400" y="3352800"/>
            <a:ext cx="762000" cy="3810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直接连接符 591880"/>
          <p:cNvSpPr/>
          <p:nvPr/>
        </p:nvSpPr>
        <p:spPr>
          <a:xfrm>
            <a:off x="2209800" y="3429000"/>
            <a:ext cx="990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none" w="med" len="med"/>
          </a:ln>
        </p:spPr>
      </p:sp>
      <p:sp>
        <p:nvSpPr>
          <p:cNvPr id="25609" name="直接连接符 591881"/>
          <p:cNvSpPr/>
          <p:nvPr/>
        </p:nvSpPr>
        <p:spPr>
          <a:xfrm flipV="1">
            <a:off x="2209800" y="3657600"/>
            <a:ext cx="99060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none" w="med" len="med"/>
          </a:ln>
        </p:spPr>
      </p:sp>
      <p:sp>
        <p:nvSpPr>
          <p:cNvPr id="25610" name="直接连接符 591882"/>
          <p:cNvSpPr/>
          <p:nvPr/>
        </p:nvSpPr>
        <p:spPr>
          <a:xfrm flipV="1">
            <a:off x="2133600" y="3886200"/>
            <a:ext cx="1066800" cy="685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none" w="med" len="med"/>
          </a:ln>
        </p:spPr>
      </p:sp>
      <p:sp>
        <p:nvSpPr>
          <p:cNvPr id="25611" name="直接连接符 591883"/>
          <p:cNvSpPr/>
          <p:nvPr/>
        </p:nvSpPr>
        <p:spPr>
          <a:xfrm flipH="1" flipV="1">
            <a:off x="2133600" y="2057400"/>
            <a:ext cx="1066800" cy="990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592897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 anchor="b" anchorCtr="0"/>
          <a:p>
            <a:r>
              <a:rPr lang="en-US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Z </a:t>
            </a:r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积 分 </a:t>
            </a: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( Z Score )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7650" name="文本占位符 592898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4495800"/>
          </a:xfrm>
        </p:spPr>
        <p:txBody>
          <a:bodyPr anchor="t" anchorCtr="0"/>
          <a:p>
            <a:pPr>
              <a:lnSpc>
                <a:spcPct val="90000"/>
              </a:lnSpc>
              <a:buNone/>
            </a:pP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Z =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1.2 × X1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+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1.4 × X2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+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3.3 × X3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+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0.6 × X4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+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 b="1">
                <a:latin typeface="仿宋_GB2312" pitchFamily="49" charset="-122"/>
                <a:ea typeface="仿宋_GB2312" pitchFamily="49" charset="-122"/>
              </a:rPr>
              <a:t>0.999 × X5</a:t>
            </a:r>
            <a:r>
              <a:rPr lang="zh-TW" altLang="en-US" sz="1900" b="1">
                <a:latin typeface="仿宋_GB2312" pitchFamily="49" charset="-122"/>
                <a:ea typeface="仿宋_GB2312" pitchFamily="49" charset="-122"/>
              </a:rPr>
              <a:t>）</a:t>
            </a:r>
            <a:endParaRPr lang="zh-TW" altLang="en-US" sz="19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endParaRPr lang="zh-TW" altLang="en-US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X1	=	Working Capital / Total Assets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		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净流动资产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÷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总资产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zh-TW" sz="190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X2	=	Retained Earnings / Total Assets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		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保留盈余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÷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总资产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zh-TW" sz="190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X3	=	Earning Before Interest &amp; Tax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（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EBIT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）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/ Total Assets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		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利息支付前及税前盈余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÷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总资产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zh-TW" sz="190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X4	= 	Market Value of Equity / Book Value of Debt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		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资本总额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÷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总负债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zh-TW" sz="190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X5	=	Sales $ / Total Assets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		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销售金额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÷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总资产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endParaRPr lang="en-US" altLang="zh-TW" sz="19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None/>
            </a:pP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	如果供货商的「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Z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积分」为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3.0 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或更高，则可以判定此供货商体质健全，其财务状况为相对稳定。如果供货商的「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Z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积分」为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2.99 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或更低，则显示出公司可能有倒闭的危机，。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标题 59392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成本系统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Cost System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29698" name="文本占位符 593922"/>
          <p:cNvSpPr>
            <a:spLocks noGrp="1"/>
          </p:cNvSpPr>
          <p:nvPr>
            <p:ph idx="1"/>
          </p:nvPr>
        </p:nvSpPr>
        <p:spPr>
          <a:xfrm>
            <a:off x="685800" y="1793875"/>
            <a:ext cx="7772400" cy="4010025"/>
          </a:xfrm>
        </p:spPr>
        <p:txBody>
          <a:bodyPr anchor="t" anchorCtr="0"/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是否有能力依照产生成本的特定作业活动为基准，来分摊间接成本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Capability of segregating costs by task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对成本项目的处理是否一致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Consistent treatment of cost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是否符合成本会计原则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Compliance with cost accounting standards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是否有任何成本降低的计划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What steps has the supplier taken, if any, to reduce costs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  <a:sym typeface="+mn-ea"/>
              </a:rPr>
              <a:t>更多采购管理资料免费领取：</a:t>
            </a:r>
            <a:r>
              <a:rPr lang="en-US" altLang="zh-CN" sz="2600" b="1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标题 59494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质量系统 </a:t>
            </a: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QC, QA, &amp; Related Systems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1746" name="文本占位符 594946"/>
          <p:cNvSpPr>
            <a:spLocks noGrp="1"/>
          </p:cNvSpPr>
          <p:nvPr>
            <p:ph idx="1"/>
          </p:nvPr>
        </p:nvSpPr>
        <p:spPr>
          <a:xfrm>
            <a:off x="762000" y="1219200"/>
            <a:ext cx="7772400" cy="4114800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接受与退货的纪录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Acceptance/rejection history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测试的能力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Testing capability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  <a:buClr>
                <a:schemeClr val="hlink"/>
              </a:buClr>
              <a:buSzPct val="85000"/>
              <a:buNone/>
            </a:pPr>
            <a:r>
              <a:rPr lang="en-US" altLang="zh-TW" sz="2200" b="1" dirty="0">
                <a:latin typeface="仿宋_GB2312" pitchFamily="49" charset="-122"/>
                <a:ea typeface="仿宋_GB2312" pitchFamily="49" charset="-122"/>
              </a:rPr>
              <a:t>-  </a:t>
            </a:r>
            <a:r>
              <a:rPr lang="zh-TW" altLang="en-US" sz="2200" b="1" dirty="0">
                <a:latin typeface="仿宋_GB2312" pitchFamily="49" charset="-122"/>
                <a:ea typeface="仿宋_GB2312" pitchFamily="49" charset="-122"/>
              </a:rPr>
              <a:t>作业员 </a:t>
            </a:r>
            <a:r>
              <a:rPr lang="en-US" altLang="zh-TW" sz="2200" b="1" dirty="0">
                <a:latin typeface="仿宋_GB2312" pitchFamily="49" charset="-122"/>
                <a:ea typeface="仿宋_GB2312" pitchFamily="49" charset="-122"/>
              </a:rPr>
              <a:t>Workers / </a:t>
            </a:r>
            <a:r>
              <a:rPr lang="zh-TW" altLang="en-US" sz="2200" b="1" dirty="0">
                <a:latin typeface="仿宋_GB2312" pitchFamily="49" charset="-122"/>
                <a:ea typeface="仿宋_GB2312" pitchFamily="49" charset="-122"/>
              </a:rPr>
              <a:t>机器设备 </a:t>
            </a:r>
            <a:r>
              <a:rPr lang="en-US" altLang="zh-TW" sz="2200" b="1">
                <a:latin typeface="仿宋_GB2312" pitchFamily="49" charset="-122"/>
                <a:ea typeface="仿宋_GB2312" pitchFamily="49" charset="-122"/>
              </a:rPr>
              <a:t>Machines</a:t>
            </a:r>
            <a:endParaRPr lang="en-US" altLang="zh-TW" sz="22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制程控制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Process control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  <a:buClr>
                <a:schemeClr val="hlink"/>
              </a:buClr>
              <a:buSzPct val="85000"/>
              <a:buNone/>
            </a:pPr>
            <a:r>
              <a:rPr lang="en-US" altLang="zh-CN" sz="2200" b="1">
                <a:latin typeface="仿宋_GB2312" pitchFamily="49" charset="-122"/>
                <a:ea typeface="仿宋_GB2312" pitchFamily="49" charset="-122"/>
              </a:rPr>
              <a:t>-  </a:t>
            </a:r>
            <a:r>
              <a:rPr lang="zh-CN" altLang="en-US" sz="2200" b="1" dirty="0">
                <a:latin typeface="仿宋_GB2312" pitchFamily="49" charset="-122"/>
                <a:ea typeface="仿宋_GB2312" pitchFamily="49" charset="-122"/>
              </a:rPr>
              <a:t>统计制程管制 </a:t>
            </a:r>
            <a:r>
              <a:rPr lang="en-US" altLang="zh-CN" sz="2200" b="1">
                <a:latin typeface="仿宋_GB2312" pitchFamily="49" charset="-122"/>
                <a:ea typeface="仿宋_GB2312" pitchFamily="49" charset="-122"/>
              </a:rPr>
              <a:t>SPC/</a:t>
            </a:r>
            <a:r>
              <a:rPr lang="zh-CN" altLang="en-US" sz="2200" b="1" dirty="0">
                <a:latin typeface="仿宋_GB2312" pitchFamily="49" charset="-122"/>
                <a:ea typeface="仿宋_GB2312" pitchFamily="49" charset="-122"/>
              </a:rPr>
              <a:t>统计质量管理 </a:t>
            </a:r>
            <a:r>
              <a:rPr lang="en-US" altLang="zh-CN" sz="2200" b="1">
                <a:latin typeface="仿宋_GB2312" pitchFamily="49" charset="-122"/>
                <a:ea typeface="仿宋_GB2312" pitchFamily="49" charset="-122"/>
              </a:rPr>
              <a:t>SQC</a:t>
            </a:r>
            <a:endParaRPr lang="en-US" altLang="zh-CN" sz="22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  <a:buClr>
                <a:schemeClr val="hlink"/>
              </a:buClr>
              <a:buSzPct val="85000"/>
              <a:buNone/>
            </a:pPr>
            <a:r>
              <a:rPr lang="en-US" altLang="zh-TW" sz="2200" b="1" dirty="0">
                <a:latin typeface="仿宋_GB2312" pitchFamily="49" charset="-122"/>
                <a:ea typeface="仿宋_GB2312" pitchFamily="49" charset="-122"/>
              </a:rPr>
              <a:t>-  </a:t>
            </a:r>
            <a:r>
              <a:rPr lang="zh-TW" altLang="en-US" sz="2200" b="1" dirty="0">
                <a:latin typeface="仿宋_GB2312" pitchFamily="49" charset="-122"/>
                <a:ea typeface="仿宋_GB2312" pitchFamily="49" charset="-122"/>
              </a:rPr>
              <a:t>六个标准差 </a:t>
            </a:r>
            <a:r>
              <a:rPr lang="en-US" altLang="zh-TW" sz="2200" b="1" dirty="0">
                <a:latin typeface="仿宋_GB2312" pitchFamily="49" charset="-122"/>
                <a:ea typeface="仿宋_GB2312" pitchFamily="49" charset="-122"/>
              </a:rPr>
              <a:t>Six Sigma/ </a:t>
            </a:r>
            <a:r>
              <a:rPr lang="zh-TW" altLang="en-US" sz="2200" b="1" dirty="0">
                <a:latin typeface="仿宋_GB2312" pitchFamily="49" charset="-122"/>
                <a:ea typeface="仿宋_GB2312" pitchFamily="49" charset="-122"/>
              </a:rPr>
              <a:t>制程能力 </a:t>
            </a:r>
            <a:r>
              <a:rPr lang="en-US" altLang="zh-TW" sz="2200" b="1" err="1">
                <a:latin typeface="仿宋_GB2312" pitchFamily="49" charset="-122"/>
                <a:ea typeface="仿宋_GB2312" pitchFamily="49" charset="-122"/>
              </a:rPr>
              <a:t>CpK</a:t>
            </a:r>
            <a:r>
              <a:rPr lang="en-US" altLang="zh-TW" sz="2200" b="1">
                <a:latin typeface="仿宋_GB2312" pitchFamily="49" charset="-122"/>
                <a:ea typeface="仿宋_GB2312" pitchFamily="49" charset="-122"/>
              </a:rPr>
              <a:t> Process Bands</a:t>
            </a:r>
            <a:endParaRPr lang="en-US" altLang="zh-TW" sz="22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zh-TW" sz="2100" b="1" dirty="0">
                <a:latin typeface="仿宋_GB2312" pitchFamily="49" charset="-122"/>
                <a:ea typeface="仿宋_GB2312" pitchFamily="49" charset="-122"/>
              </a:rPr>
              <a:t>品管(保)组织 Organization and management of quality systems</a:t>
            </a:r>
            <a:endParaRPr lang="zh-TW" altLang="zh-TW" sz="21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品管</a:t>
            </a:r>
            <a:r>
              <a:rPr lang="en-US" altLang="zh-TW" sz="2100" b="1" dirty="0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保</a:t>
            </a:r>
            <a:r>
              <a:rPr lang="en-US" altLang="zh-TW" sz="2100" b="1" dirty="0">
                <a:latin typeface="仿宋_GB2312" pitchFamily="49" charset="-122"/>
                <a:ea typeface="仿宋_GB2312" pitchFamily="49" charset="-122"/>
              </a:rPr>
              <a:t>) </a:t>
            </a: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文件与程序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Documented systems/procedures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质量系统认证</a:t>
            </a:r>
            <a:r>
              <a:rPr lang="en-US" altLang="zh-TW" sz="2100" b="1" dirty="0"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验证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System certification/validation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制程认证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Process certification (ISO)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</p:txBody>
      </p:sp>
      <p:graphicFrame>
        <p:nvGraphicFramePr>
          <p:cNvPr id="31747" name="对象 594947"/>
          <p:cNvGraphicFramePr/>
          <p:nvPr/>
        </p:nvGraphicFramePr>
        <p:xfrm>
          <a:off x="7696200" y="1981200"/>
          <a:ext cx="952500" cy="123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600075" imgH="774700" progId="MS_ClipArt_Gallery.2">
                  <p:embed/>
                </p:oleObj>
              </mc:Choice>
              <mc:Fallback>
                <p:oleObj name="" r:id="rId1" imgW="600075" imgH="774700" progId="MS_ClipArt_Gallery.2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96200" y="1981200"/>
                        <a:ext cx="952500" cy="1230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标题 595969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 anchor="b" anchorCtr="0"/>
          <a:p>
            <a:r>
              <a:rPr lang="zh-CN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全面质量管理 TQM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3794" name="文本占位符 595970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 anchor="t" anchorCtr="0"/>
          <a:p>
            <a:pPr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质量是每一个人的责任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(Everybody’s responsibility)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组织内的每一个人都要实行并积极的参与所有质量相关的活动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(Commitment and Active participation)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达到质量的持续改善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(Continuous Improvement)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满足客户的需求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(Customer Satisfaction</a:t>
            </a:r>
            <a:r>
              <a:rPr lang="zh-CN" altLang="en-US" sz="2600" b="1">
                <a:latin typeface="仿宋_GB2312" pitchFamily="49" charset="-122"/>
                <a:ea typeface="仿宋_GB2312" pitchFamily="49" charset="-122"/>
              </a:rPr>
              <a:t>）</a:t>
            </a:r>
            <a:endParaRPr lang="zh-CN" altLang="en-US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5841" name="组合 596993"/>
          <p:cNvGrpSpPr/>
          <p:nvPr/>
        </p:nvGrpSpPr>
        <p:grpSpPr>
          <a:xfrm>
            <a:off x="4572000" y="1981200"/>
            <a:ext cx="3657600" cy="1295400"/>
            <a:chOff x="816" y="3312"/>
            <a:chExt cx="2160" cy="672"/>
          </a:xfrm>
        </p:grpSpPr>
        <p:sp>
          <p:nvSpPr>
            <p:cNvPr id="35842" name="六边形 596994"/>
            <p:cNvSpPr/>
            <p:nvPr/>
          </p:nvSpPr>
          <p:spPr>
            <a:xfrm>
              <a:off x="1688" y="3312"/>
              <a:ext cx="333" cy="269"/>
            </a:xfrm>
            <a:prstGeom prst="hexagon">
              <a:avLst>
                <a:gd name="adj" fmla="val 30947"/>
                <a:gd name="vf" fmla="val 115470"/>
              </a:avLst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en-US" altLang="zh-TW" sz="800" b="1" i="1">
                  <a:solidFill>
                    <a:srgbClr val="FF0000"/>
                  </a:solidFill>
                  <a:latin typeface="Times New Roman" panose="02020603050405020304" pitchFamily="18" charset="0"/>
                  <a:ea typeface="PMingLiU" pitchFamily="18" charset="-120"/>
                </a:rPr>
                <a:t>INSPECT</a:t>
              </a:r>
              <a:endParaRPr lang="en-US" altLang="zh-TW" sz="800" b="1" i="1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5843" name="矩形 596995"/>
            <p:cNvSpPr/>
            <p:nvPr/>
          </p:nvSpPr>
          <p:spPr>
            <a:xfrm>
              <a:off x="2173" y="3312"/>
              <a:ext cx="318" cy="26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Process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B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5844" name="矩形 596996"/>
            <p:cNvSpPr/>
            <p:nvPr/>
          </p:nvSpPr>
          <p:spPr>
            <a:xfrm>
              <a:off x="1231" y="3312"/>
              <a:ext cx="319" cy="26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Process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A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45" name="直接箭头连接符 596997"/>
            <p:cNvCxnSpPr>
              <a:stCxn id="35844" idx="3"/>
              <a:endCxn id="35842" idx="1"/>
            </p:cNvCxnSpPr>
            <p:nvPr/>
          </p:nvCxnSpPr>
          <p:spPr>
            <a:xfrm>
              <a:off x="1550" y="3446"/>
              <a:ext cx="138" cy="0"/>
            </a:xfrm>
            <a:prstGeom prst="straightConnector1">
              <a:avLst/>
            </a:prstGeom>
            <a:ln w="952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cxnSp>
          <p:nvCxnSpPr>
            <p:cNvPr id="35846" name="直接箭头连接符 596998"/>
            <p:cNvCxnSpPr>
              <a:stCxn id="35842" idx="3"/>
              <a:endCxn id="35843" idx="1"/>
            </p:cNvCxnSpPr>
            <p:nvPr/>
          </p:nvCxnSpPr>
          <p:spPr>
            <a:xfrm>
              <a:off x="2021" y="3446"/>
              <a:ext cx="152" cy="0"/>
            </a:xfrm>
            <a:prstGeom prst="straightConnector1">
              <a:avLst/>
            </a:prstGeom>
            <a:ln w="952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sp>
          <p:nvSpPr>
            <p:cNvPr id="35847" name="矩形 596999"/>
            <p:cNvSpPr/>
            <p:nvPr/>
          </p:nvSpPr>
          <p:spPr>
            <a:xfrm>
              <a:off x="816" y="3312"/>
              <a:ext cx="194" cy="26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rIns="0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INPUT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48" name="直接箭头连接符 597000"/>
            <p:cNvCxnSpPr>
              <a:stCxn id="35847" idx="3"/>
              <a:endCxn id="35844" idx="1"/>
            </p:cNvCxnSpPr>
            <p:nvPr/>
          </p:nvCxnSpPr>
          <p:spPr>
            <a:xfrm>
              <a:off x="1010" y="3446"/>
              <a:ext cx="221" cy="0"/>
            </a:xfrm>
            <a:prstGeom prst="straightConnector1">
              <a:avLst/>
            </a:prstGeom>
            <a:ln w="952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sp>
          <p:nvSpPr>
            <p:cNvPr id="35849" name="矩形 597001"/>
            <p:cNvSpPr/>
            <p:nvPr/>
          </p:nvSpPr>
          <p:spPr>
            <a:xfrm>
              <a:off x="1730" y="3805"/>
              <a:ext cx="249" cy="17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tIns="0" rIns="0" bIns="0" anchor="t" anchorCtr="1"/>
            <a:p>
              <a:pPr>
                <a:buChar char="•"/>
              </a:pPr>
              <a:r>
                <a:rPr lang="en-US" altLang="zh-TW" sz="800">
                  <a:solidFill>
                    <a:srgbClr val="FF0000"/>
                  </a:solidFill>
                  <a:latin typeface="Times New Roman" panose="02020603050405020304" pitchFamily="18" charset="0"/>
                  <a:ea typeface="PMingLiU" pitchFamily="18" charset="-120"/>
                </a:rPr>
                <a:t>Rework</a:t>
              </a:r>
              <a:endParaRPr lang="en-US" altLang="zh-TW" sz="800">
                <a:solidFill>
                  <a:srgbClr val="FF0000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>
                <a:buChar char="•"/>
              </a:pPr>
              <a:r>
                <a:rPr lang="en-US" altLang="zh-TW" sz="800">
                  <a:solidFill>
                    <a:srgbClr val="FF0000"/>
                  </a:solidFill>
                  <a:latin typeface="Times New Roman" panose="02020603050405020304" pitchFamily="18" charset="0"/>
                  <a:ea typeface="PMingLiU" pitchFamily="18" charset="-120"/>
                </a:rPr>
                <a:t>Scrap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5850" name="矩形 597002"/>
            <p:cNvSpPr/>
            <p:nvPr/>
          </p:nvSpPr>
          <p:spPr>
            <a:xfrm>
              <a:off x="2699" y="3312"/>
              <a:ext cx="277" cy="26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99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rIns="0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OUTPUT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51" name="直接箭头连接符 597003"/>
            <p:cNvCxnSpPr>
              <a:stCxn id="35843" idx="3"/>
              <a:endCxn id="35850" idx="1"/>
            </p:cNvCxnSpPr>
            <p:nvPr/>
          </p:nvCxnSpPr>
          <p:spPr>
            <a:xfrm>
              <a:off x="2491" y="3446"/>
              <a:ext cx="208" cy="0"/>
            </a:xfrm>
            <a:prstGeom prst="straightConnector1">
              <a:avLst/>
            </a:prstGeom>
            <a:ln w="952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cxnSp>
          <p:nvCxnSpPr>
            <p:cNvPr id="35852" name="直接箭头连接符 597004"/>
            <p:cNvCxnSpPr>
              <a:stCxn id="35842" idx="2"/>
              <a:endCxn id="35849" idx="0"/>
            </p:cNvCxnSpPr>
            <p:nvPr/>
          </p:nvCxnSpPr>
          <p:spPr>
            <a:xfrm>
              <a:off x="1854" y="3581"/>
              <a:ext cx="0" cy="224"/>
            </a:xfrm>
            <a:prstGeom prst="straightConnector1">
              <a:avLst/>
            </a:prstGeom>
            <a:ln w="9525" cap="flat" cmpd="sng">
              <a:solidFill>
                <a:srgbClr val="000099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</p:grpSp>
      <p:grpSp>
        <p:nvGrpSpPr>
          <p:cNvPr id="35853" name="组合 597005"/>
          <p:cNvGrpSpPr/>
          <p:nvPr/>
        </p:nvGrpSpPr>
        <p:grpSpPr>
          <a:xfrm>
            <a:off x="4678363" y="4267200"/>
            <a:ext cx="3475037" cy="1085850"/>
            <a:chOff x="766" y="4464"/>
            <a:chExt cx="2258" cy="640"/>
          </a:xfrm>
        </p:grpSpPr>
        <p:sp>
          <p:nvSpPr>
            <p:cNvPr id="35854" name="矩形 597006"/>
            <p:cNvSpPr/>
            <p:nvPr/>
          </p:nvSpPr>
          <p:spPr>
            <a:xfrm>
              <a:off x="1968" y="4835"/>
              <a:ext cx="318" cy="26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Process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B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5855" name="矩形 597007"/>
            <p:cNvSpPr/>
            <p:nvPr/>
          </p:nvSpPr>
          <p:spPr>
            <a:xfrm>
              <a:off x="1181" y="4835"/>
              <a:ext cx="319" cy="26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Process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A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56" name="直接箭头连接符 597008"/>
            <p:cNvCxnSpPr>
              <a:stCxn id="35855" idx="3"/>
              <a:endCxn id="35854" idx="1"/>
            </p:cNvCxnSpPr>
            <p:nvPr/>
          </p:nvCxnSpPr>
          <p:spPr>
            <a:xfrm>
              <a:off x="1500" y="4970"/>
              <a:ext cx="468" cy="0"/>
            </a:xfrm>
            <a:prstGeom prst="straightConnector1">
              <a:avLst/>
            </a:prstGeom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sp>
          <p:nvSpPr>
            <p:cNvPr id="35857" name="矩形 597009"/>
            <p:cNvSpPr/>
            <p:nvPr/>
          </p:nvSpPr>
          <p:spPr>
            <a:xfrm>
              <a:off x="766" y="4835"/>
              <a:ext cx="194" cy="26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rIns="0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INPUT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58" name="直接箭头连接符 597010"/>
            <p:cNvCxnSpPr>
              <a:stCxn id="35857" idx="3"/>
              <a:endCxn id="35855" idx="1"/>
            </p:cNvCxnSpPr>
            <p:nvPr/>
          </p:nvCxnSpPr>
          <p:spPr>
            <a:xfrm>
              <a:off x="960" y="4969"/>
              <a:ext cx="221" cy="0"/>
            </a:xfrm>
            <a:prstGeom prst="straightConnector1">
              <a:avLst/>
            </a:prstGeom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sp>
          <p:nvSpPr>
            <p:cNvPr id="35859" name="矩形 597011"/>
            <p:cNvSpPr/>
            <p:nvPr/>
          </p:nvSpPr>
          <p:spPr>
            <a:xfrm>
              <a:off x="1584" y="4464"/>
              <a:ext cx="249" cy="17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tIns="0" rIns="0" bIns="0" anchor="ctr" anchorCtr="1"/>
            <a:p>
              <a:pPr algn="ctr"/>
              <a:r>
                <a:rPr lang="en-US" altLang="zh-TW" sz="800" b="1">
                  <a:solidFill>
                    <a:srgbClr val="FF0000"/>
                  </a:solidFill>
                  <a:latin typeface="Times New Roman" panose="02020603050405020304" pitchFamily="18" charset="0"/>
                  <a:ea typeface="PMingLiU" pitchFamily="18" charset="-120"/>
                </a:rPr>
                <a:t>SPC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5860" name="矩形 597012"/>
            <p:cNvSpPr/>
            <p:nvPr/>
          </p:nvSpPr>
          <p:spPr>
            <a:xfrm>
              <a:off x="2747" y="4835"/>
              <a:ext cx="277" cy="26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rIns="0" anchor="ctr" anchorCtr="0"/>
            <a:p>
              <a:pPr algn="ctr"/>
              <a:r>
                <a:rPr lang="en-US" altLang="zh-TW" sz="8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OUTPUT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61" name="直接箭头连接符 597013"/>
            <p:cNvCxnSpPr>
              <a:stCxn id="35854" idx="3"/>
              <a:endCxn id="35860" idx="1"/>
            </p:cNvCxnSpPr>
            <p:nvPr/>
          </p:nvCxnSpPr>
          <p:spPr>
            <a:xfrm>
              <a:off x="2286" y="4970"/>
              <a:ext cx="461" cy="0"/>
            </a:xfrm>
            <a:prstGeom prst="straightConnector1">
              <a:avLst/>
            </a:prstGeom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sm" len="med"/>
            </a:ln>
          </p:spPr>
        </p:cxnSp>
        <p:cxnSp>
          <p:nvCxnSpPr>
            <p:cNvPr id="35862" name="肘形连接符 597014"/>
            <p:cNvCxnSpPr>
              <a:stCxn id="35859" idx="1"/>
              <a:endCxn id="35855" idx="0"/>
            </p:cNvCxnSpPr>
            <p:nvPr/>
          </p:nvCxnSpPr>
          <p:spPr>
            <a:xfrm rot="-10800000" flipV="1">
              <a:off x="1341" y="4554"/>
              <a:ext cx="243" cy="281"/>
            </a:xfrm>
            <a:prstGeom prst="bentConnector2">
              <a:avLst/>
            </a:prstGeom>
            <a:ln w="15875" cap="flat" cmpd="sng">
              <a:solidFill>
                <a:schemeClr val="accent2"/>
              </a:solidFill>
              <a:prstDash val="sysDot"/>
              <a:miter/>
              <a:headEnd type="none" w="med" len="med"/>
              <a:tailEnd type="triangle" w="sm" len="med"/>
            </a:ln>
          </p:spPr>
        </p:cxnSp>
        <p:sp>
          <p:nvSpPr>
            <p:cNvPr id="35863" name="直接连接符 597015"/>
            <p:cNvSpPr/>
            <p:nvPr/>
          </p:nvSpPr>
          <p:spPr>
            <a:xfrm flipV="1">
              <a:off x="1728" y="4656"/>
              <a:ext cx="0" cy="288"/>
            </a:xfrm>
            <a:prstGeom prst="line">
              <a:avLst/>
            </a:prstGeom>
            <a:ln w="15875" cap="flat" cmpd="sng">
              <a:solidFill>
                <a:schemeClr val="accent2"/>
              </a:solidFill>
              <a:prstDash val="sysDot"/>
              <a:round/>
              <a:headEnd type="none" w="med" len="med"/>
              <a:tailEnd type="triangle" w="sm" len="med"/>
            </a:ln>
          </p:spPr>
        </p:sp>
        <p:sp>
          <p:nvSpPr>
            <p:cNvPr id="35864" name="矩形 597016"/>
            <p:cNvSpPr/>
            <p:nvPr/>
          </p:nvSpPr>
          <p:spPr>
            <a:xfrm>
              <a:off x="2352" y="4464"/>
              <a:ext cx="249" cy="179"/>
            </a:xfrm>
            <a:prstGeom prst="rect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0" tIns="0" rIns="0" bIns="0" anchor="ctr" anchorCtr="1"/>
            <a:p>
              <a:pPr algn="ctr"/>
              <a:r>
                <a:rPr lang="en-US" altLang="zh-TW" sz="800" b="1">
                  <a:solidFill>
                    <a:srgbClr val="FF0000"/>
                  </a:solidFill>
                  <a:latin typeface="Times New Roman" panose="02020603050405020304" pitchFamily="18" charset="0"/>
                  <a:ea typeface="PMingLiU" pitchFamily="18" charset="-120"/>
                </a:rPr>
                <a:t>SPC</a:t>
              </a:r>
              <a:endParaRPr lang="en-US" altLang="zh-TW" sz="8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cxnSp>
          <p:nvCxnSpPr>
            <p:cNvPr id="35865" name="肘形连接符 597017"/>
            <p:cNvCxnSpPr>
              <a:stCxn id="35864" idx="1"/>
              <a:endCxn id="35854" idx="0"/>
            </p:cNvCxnSpPr>
            <p:nvPr/>
          </p:nvCxnSpPr>
          <p:spPr>
            <a:xfrm rot="-10800000" flipV="1">
              <a:off x="2127" y="4554"/>
              <a:ext cx="225" cy="281"/>
            </a:xfrm>
            <a:prstGeom prst="bentConnector2">
              <a:avLst/>
            </a:prstGeom>
            <a:ln w="15875" cap="flat" cmpd="sng">
              <a:solidFill>
                <a:schemeClr val="accent2"/>
              </a:solidFill>
              <a:prstDash val="sysDot"/>
              <a:miter/>
              <a:headEnd type="none" w="med" len="med"/>
              <a:tailEnd type="triangle" w="sm" len="med"/>
            </a:ln>
          </p:spPr>
        </p:cxnSp>
        <p:sp>
          <p:nvSpPr>
            <p:cNvPr id="35866" name="直接连接符 597018"/>
            <p:cNvSpPr/>
            <p:nvPr/>
          </p:nvSpPr>
          <p:spPr>
            <a:xfrm flipV="1">
              <a:off x="2496" y="4656"/>
              <a:ext cx="0" cy="288"/>
            </a:xfrm>
            <a:prstGeom prst="line">
              <a:avLst/>
            </a:prstGeom>
            <a:ln w="15875" cap="flat" cmpd="sng">
              <a:solidFill>
                <a:schemeClr val="accent2"/>
              </a:solidFill>
              <a:prstDash val="sysDot"/>
              <a:round/>
              <a:headEnd type="none" w="med" len="med"/>
              <a:tailEnd type="triangle" w="sm" len="med"/>
            </a:ln>
          </p:spPr>
        </p:sp>
      </p:grpSp>
      <p:sp>
        <p:nvSpPr>
          <p:cNvPr id="35867" name="标题 597019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品保系统 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Quality Assurance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5868" name="文本占位符 597020"/>
          <p:cNvSpPr>
            <a:spLocks noGrp="1"/>
          </p:cNvSpPr>
          <p:nvPr>
            <p:ph idx="1"/>
          </p:nvPr>
        </p:nvSpPr>
        <p:spPr>
          <a:xfrm>
            <a:off x="381000" y="1905000"/>
            <a:ext cx="3592513" cy="4114800"/>
          </a:xfrm>
        </p:spPr>
        <p:txBody>
          <a:bodyPr anchor="t" anchorCtr="0"/>
          <a:p>
            <a:pPr>
              <a:lnSpc>
                <a:spcPct val="90000"/>
              </a:lnSpc>
            </a:pPr>
            <a:r>
              <a:rPr lang="en-US" altLang="zh-TW" sz="1700" b="1" dirty="0">
                <a:latin typeface="仿宋_GB2312" pitchFamily="49" charset="-122"/>
                <a:ea typeface="仿宋_GB2312" pitchFamily="49" charset="-122"/>
              </a:rPr>
              <a:t>Defect Detection System (</a:t>
            </a:r>
            <a:r>
              <a:rPr lang="zh-TW" altLang="en-US" sz="1700" b="1" dirty="0">
                <a:latin typeface="仿宋_GB2312" pitchFamily="49" charset="-122"/>
                <a:ea typeface="仿宋_GB2312" pitchFamily="49" charset="-122"/>
              </a:rPr>
              <a:t>不良品侦测的系统</a:t>
            </a:r>
            <a:r>
              <a:rPr lang="en-US" altLang="zh-TW" sz="17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17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1700" b="1" dirty="0">
                <a:latin typeface="仿宋_GB2312" pitchFamily="49" charset="-122"/>
                <a:ea typeface="仿宋_GB2312" pitchFamily="49" charset="-122"/>
              </a:rPr>
              <a:t>会有一些重复性的检验</a:t>
            </a:r>
            <a:r>
              <a:rPr lang="en-US" altLang="zh-TW" sz="1700" b="1" dirty="0">
                <a:latin typeface="仿宋_GB2312" pitchFamily="49" charset="-122"/>
                <a:ea typeface="仿宋_GB2312" pitchFamily="49" charset="-122"/>
              </a:rPr>
              <a:t>(inspection)</a:t>
            </a:r>
            <a:r>
              <a:rPr lang="zh-TW" altLang="en-US" sz="1700" b="1" dirty="0">
                <a:latin typeface="仿宋_GB2312" pitchFamily="49" charset="-122"/>
                <a:ea typeface="仿宋_GB2312" pitchFamily="49" charset="-122"/>
              </a:rPr>
              <a:t>产生。</a:t>
            </a:r>
            <a:endParaRPr lang="zh-TW" altLang="en-US" sz="17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zh-TW" sz="1700" b="1" dirty="0">
                <a:latin typeface="仿宋_GB2312" pitchFamily="49" charset="-122"/>
                <a:ea typeface="仿宋_GB2312" pitchFamily="49" charset="-122"/>
              </a:rPr>
              <a:t>检验样品的数量一般都很大。</a:t>
            </a:r>
            <a:endParaRPr lang="zh-CN" altLang="zh-TW" sz="17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zh-TW" sz="1700" b="1" dirty="0">
                <a:latin typeface="仿宋_GB2312" pitchFamily="49" charset="-122"/>
                <a:ea typeface="仿宋_GB2312" pitchFamily="49" charset="-122"/>
              </a:rPr>
              <a:t>不良品只能在检验后被发现。</a:t>
            </a:r>
            <a:endParaRPr lang="zh-CN" altLang="zh-TW" sz="17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endParaRPr lang="zh-TW" altLang="zh-TW" sz="17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TW" sz="1700" b="1" dirty="0">
                <a:latin typeface="仿宋_GB2312" pitchFamily="49" charset="-122"/>
                <a:ea typeface="仿宋_GB2312" pitchFamily="49" charset="-122"/>
              </a:rPr>
              <a:t>Defect Prevention System (</a:t>
            </a:r>
            <a:r>
              <a:rPr lang="zh-TW" altLang="en-US" sz="1700" b="1" dirty="0">
                <a:latin typeface="仿宋_GB2312" pitchFamily="49" charset="-122"/>
                <a:ea typeface="仿宋_GB2312" pitchFamily="49" charset="-122"/>
              </a:rPr>
              <a:t>不良品预防的系统</a:t>
            </a:r>
            <a:r>
              <a:rPr lang="en-US" altLang="zh-TW" sz="17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17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1700" b="1" dirty="0">
                <a:latin typeface="仿宋_GB2312" pitchFamily="49" charset="-122"/>
                <a:ea typeface="仿宋_GB2312" pitchFamily="49" charset="-122"/>
              </a:rPr>
              <a:t>利用统计制程管制</a:t>
            </a:r>
            <a:r>
              <a:rPr lang="en-US" altLang="zh-CN" sz="1700" b="1">
                <a:latin typeface="仿宋_GB2312" pitchFamily="49" charset="-122"/>
                <a:ea typeface="仿宋_GB2312" pitchFamily="49" charset="-122"/>
              </a:rPr>
              <a:t>SPC</a:t>
            </a:r>
            <a:endParaRPr lang="en-US" altLang="zh-CN" sz="17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zh-TW" sz="1700" b="1" dirty="0">
                <a:latin typeface="仿宋_GB2312" pitchFamily="49" charset="-122"/>
                <a:ea typeface="仿宋_GB2312" pitchFamily="49" charset="-122"/>
              </a:rPr>
              <a:t>制程可透过反馈方式进行自我校正</a:t>
            </a:r>
            <a:endParaRPr lang="en-US" altLang="zh-TW" sz="17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标题 598017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制程能力指数 </a:t>
            </a:r>
            <a:r>
              <a:rPr lang="en-US" altLang="zh-TW" sz="3500" b="0" err="1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Cp, Cpk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7890" name="文本占位符 598018"/>
          <p:cNvSpPr>
            <a:spLocks noGrp="1"/>
          </p:cNvSpPr>
          <p:nvPr>
            <p:ph idx="1"/>
          </p:nvPr>
        </p:nvSpPr>
        <p:spPr>
          <a:xfrm>
            <a:off x="609600" y="1371600"/>
            <a:ext cx="8001000" cy="5181600"/>
          </a:xfrm>
        </p:spPr>
        <p:txBody>
          <a:bodyPr anchor="t" anchorCtr="0"/>
          <a:p>
            <a:pPr>
              <a:lnSpc>
                <a:spcPct val="90000"/>
              </a:lnSpc>
            </a:pP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Cp - 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衡量制程能力的质量，就是将规格上下界限的差异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规格上限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USL - 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规格下限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LSL)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与制程变异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(6σ)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作比较，这个指标只有考虑到制程变异的范围是否有落在规格公差之内。一般要求为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1.0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以上，计算方式为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Cp = (USL-LSL)/6σ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。</a:t>
            </a:r>
            <a:endParaRPr lang="zh-CN" altLang="en-US" sz="26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Cpk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 - 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制程能力的质量量测指数，除了考虑了制程变异之外还考虑到制程中心是否有偏移。一般要求为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1.33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以上，计算方式为</a:t>
            </a: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Cpk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就是取</a:t>
            </a: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Cpu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与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Cpl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的最小值，亦即</a:t>
            </a: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Cpk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 = </a:t>
            </a: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min(Cpu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，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Cpl)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，其中</a:t>
            </a:r>
            <a:r>
              <a:rPr lang="en-US" altLang="zh-CN" sz="2600" err="1">
                <a:latin typeface="仿宋_GB2312" pitchFamily="49" charset="-122"/>
                <a:ea typeface="仿宋_GB2312" pitchFamily="49" charset="-122"/>
              </a:rPr>
              <a:t>Cpu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为将规格上限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(USL)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减掉制程平均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(mean)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之后除以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3σ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；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Cpl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为将制程平均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(mean)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减掉规格下限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(LSL)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之后除以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3σ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。</a:t>
            </a:r>
            <a:endParaRPr lang="en-US" altLang="zh-TW" sz="26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标题 59904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制程能力分析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Process Capability Analysis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39938" name="组合 599042"/>
          <p:cNvGrpSpPr/>
          <p:nvPr/>
        </p:nvGrpSpPr>
        <p:grpSpPr>
          <a:xfrm>
            <a:off x="457200" y="2209800"/>
            <a:ext cx="7924800" cy="4084638"/>
            <a:chOff x="288" y="1392"/>
            <a:chExt cx="4992" cy="2573"/>
          </a:xfrm>
        </p:grpSpPr>
        <p:grpSp>
          <p:nvGrpSpPr>
            <p:cNvPr id="39939" name="组合 599043"/>
            <p:cNvGrpSpPr/>
            <p:nvPr/>
          </p:nvGrpSpPr>
          <p:grpSpPr>
            <a:xfrm>
              <a:off x="1004" y="1718"/>
              <a:ext cx="744" cy="811"/>
              <a:chOff x="1152" y="1296"/>
              <a:chExt cx="3024" cy="1536"/>
            </a:xfrm>
          </p:grpSpPr>
          <p:sp>
            <p:nvSpPr>
              <p:cNvPr id="39940" name="任意多边形 599044"/>
              <p:cNvSpPr/>
              <p:nvPr/>
            </p:nvSpPr>
            <p:spPr>
              <a:xfrm>
                <a:off x="1152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41" name="任意多边形 599045"/>
              <p:cNvSpPr/>
              <p:nvPr/>
            </p:nvSpPr>
            <p:spPr>
              <a:xfrm flipH="1">
                <a:off x="2736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42" name="任意多边形 599046"/>
              <p:cNvSpPr/>
              <p:nvPr/>
            </p:nvSpPr>
            <p:spPr>
              <a:xfrm>
                <a:off x="2592" y="1296"/>
                <a:ext cx="144" cy="1"/>
              </a:xfrm>
              <a:custGeom>
                <a:avLst/>
                <a:gdLst/>
                <a:ahLst/>
                <a:cxnLst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9943" name="直接连接符 599047"/>
            <p:cNvSpPr/>
            <p:nvPr/>
          </p:nvSpPr>
          <p:spPr>
            <a:xfrm>
              <a:off x="829" y="1392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944" name="直接连接符 599048"/>
            <p:cNvSpPr/>
            <p:nvPr/>
          </p:nvSpPr>
          <p:spPr>
            <a:xfrm>
              <a:off x="1923" y="1392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9945" name="组合 599049"/>
            <p:cNvGrpSpPr/>
            <p:nvPr/>
          </p:nvGrpSpPr>
          <p:grpSpPr>
            <a:xfrm>
              <a:off x="436" y="2942"/>
              <a:ext cx="787" cy="811"/>
              <a:chOff x="1152" y="1296"/>
              <a:chExt cx="3024" cy="1536"/>
            </a:xfrm>
          </p:grpSpPr>
          <p:sp>
            <p:nvSpPr>
              <p:cNvPr id="39946" name="任意多边形 599050"/>
              <p:cNvSpPr/>
              <p:nvPr/>
            </p:nvSpPr>
            <p:spPr>
              <a:xfrm>
                <a:off x="1152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47" name="任意多边形 599051"/>
              <p:cNvSpPr/>
              <p:nvPr/>
            </p:nvSpPr>
            <p:spPr>
              <a:xfrm flipH="1">
                <a:off x="2736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48" name="任意多边形 599052"/>
              <p:cNvSpPr/>
              <p:nvPr/>
            </p:nvSpPr>
            <p:spPr>
              <a:xfrm>
                <a:off x="2592" y="1296"/>
                <a:ext cx="144" cy="1"/>
              </a:xfrm>
              <a:custGeom>
                <a:avLst/>
                <a:gdLst/>
                <a:ahLst/>
                <a:cxnLst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9949" name="直接连接符 599053"/>
            <p:cNvSpPr/>
            <p:nvPr/>
          </p:nvSpPr>
          <p:spPr>
            <a:xfrm>
              <a:off x="829" y="2616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950" name="直接连接符 599054"/>
            <p:cNvSpPr/>
            <p:nvPr/>
          </p:nvSpPr>
          <p:spPr>
            <a:xfrm>
              <a:off x="1923" y="2616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9951" name="组合 599055"/>
            <p:cNvGrpSpPr/>
            <p:nvPr/>
          </p:nvGrpSpPr>
          <p:grpSpPr>
            <a:xfrm>
              <a:off x="2447" y="1849"/>
              <a:ext cx="2142" cy="680"/>
              <a:chOff x="1152" y="1296"/>
              <a:chExt cx="3024" cy="1536"/>
            </a:xfrm>
          </p:grpSpPr>
          <p:sp>
            <p:nvSpPr>
              <p:cNvPr id="39952" name="任意多边形 599056"/>
              <p:cNvSpPr/>
              <p:nvPr/>
            </p:nvSpPr>
            <p:spPr>
              <a:xfrm>
                <a:off x="1152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53" name="任意多边形 599057"/>
              <p:cNvSpPr/>
              <p:nvPr/>
            </p:nvSpPr>
            <p:spPr>
              <a:xfrm flipH="1">
                <a:off x="2736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54" name="任意多边形 599058"/>
              <p:cNvSpPr/>
              <p:nvPr/>
            </p:nvSpPr>
            <p:spPr>
              <a:xfrm>
                <a:off x="2592" y="1296"/>
                <a:ext cx="144" cy="1"/>
              </a:xfrm>
              <a:custGeom>
                <a:avLst/>
                <a:gdLst/>
                <a:ahLst/>
                <a:cxnLst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9955" name="直接连接符 599059"/>
            <p:cNvSpPr/>
            <p:nvPr/>
          </p:nvSpPr>
          <p:spPr>
            <a:xfrm>
              <a:off x="2972" y="1392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956" name="直接连接符 599060"/>
            <p:cNvSpPr/>
            <p:nvPr/>
          </p:nvSpPr>
          <p:spPr>
            <a:xfrm>
              <a:off x="4065" y="1392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957" name="直接连接符 599061"/>
            <p:cNvSpPr/>
            <p:nvPr/>
          </p:nvSpPr>
          <p:spPr>
            <a:xfrm>
              <a:off x="2972" y="2616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958" name="直接连接符 599062"/>
            <p:cNvSpPr/>
            <p:nvPr/>
          </p:nvSpPr>
          <p:spPr>
            <a:xfrm>
              <a:off x="4065" y="2616"/>
              <a:ext cx="0" cy="1137"/>
            </a:xfrm>
            <a:prstGeom prst="line">
              <a:avLst/>
            </a:prstGeom>
            <a:ln w="38100" cap="flat" cmpd="sng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9959" name="组合 599063"/>
            <p:cNvGrpSpPr/>
            <p:nvPr/>
          </p:nvGrpSpPr>
          <p:grpSpPr>
            <a:xfrm>
              <a:off x="2797" y="3073"/>
              <a:ext cx="2142" cy="680"/>
              <a:chOff x="1152" y="1296"/>
              <a:chExt cx="3024" cy="1536"/>
            </a:xfrm>
          </p:grpSpPr>
          <p:sp>
            <p:nvSpPr>
              <p:cNvPr id="39960" name="任意多边形 599064"/>
              <p:cNvSpPr/>
              <p:nvPr/>
            </p:nvSpPr>
            <p:spPr>
              <a:xfrm>
                <a:off x="1152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1" name="任意多边形 599065"/>
              <p:cNvSpPr/>
              <p:nvPr/>
            </p:nvSpPr>
            <p:spPr>
              <a:xfrm flipH="1">
                <a:off x="2736" y="1296"/>
                <a:ext cx="1440" cy="1536"/>
              </a:xfrm>
              <a:custGeom>
                <a:avLst/>
                <a:gdLst/>
                <a:ahLst/>
                <a:cxnLst/>
                <a:pathLst>
                  <a:path w="1440" h="1536">
                    <a:moveTo>
                      <a:pt x="0" y="1536"/>
                    </a:moveTo>
                    <a:cubicBezTo>
                      <a:pt x="168" y="1524"/>
                      <a:pt x="336" y="1512"/>
                      <a:pt x="480" y="1392"/>
                    </a:cubicBezTo>
                    <a:cubicBezTo>
                      <a:pt x="624" y="1272"/>
                      <a:pt x="744" y="1016"/>
                      <a:pt x="864" y="816"/>
                    </a:cubicBezTo>
                    <a:cubicBezTo>
                      <a:pt x="984" y="616"/>
                      <a:pt x="1104" y="328"/>
                      <a:pt x="1200" y="192"/>
                    </a:cubicBezTo>
                    <a:cubicBezTo>
                      <a:pt x="1296" y="56"/>
                      <a:pt x="1368" y="28"/>
                      <a:pt x="1440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2" name="任意多边形 599066"/>
              <p:cNvSpPr/>
              <p:nvPr/>
            </p:nvSpPr>
            <p:spPr>
              <a:xfrm>
                <a:off x="2592" y="1296"/>
                <a:ext cx="144" cy="1"/>
              </a:xfrm>
              <a:custGeom>
                <a:avLst/>
                <a:gdLst/>
                <a:ahLst/>
                <a:cxnLst/>
                <a:pathLst>
                  <a:path w="144" h="1">
                    <a:moveTo>
                      <a:pt x="0" y="0"/>
                    </a:moveTo>
                    <a:cubicBezTo>
                      <a:pt x="0" y="0"/>
                      <a:pt x="72" y="0"/>
                      <a:pt x="144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9963" name="文本框 599067"/>
            <p:cNvSpPr txBox="1"/>
            <p:nvPr/>
          </p:nvSpPr>
          <p:spPr>
            <a:xfrm>
              <a:off x="1923" y="1486"/>
              <a:ext cx="1027" cy="5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 = Cpk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Variation - Good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Centering - Good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Cp, Cpk</a:t>
              </a:r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 &gt; 1.33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39964" name="文本框 599068"/>
            <p:cNvSpPr txBox="1"/>
            <p:nvPr/>
          </p:nvSpPr>
          <p:spPr>
            <a:xfrm>
              <a:off x="1923" y="2747"/>
              <a:ext cx="991" cy="7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 &gt; Cpk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Variation - Good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Centering - Poor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 &gt; 1.33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Cpk</a:t>
              </a:r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 = 0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39965" name="文本框 599069"/>
            <p:cNvSpPr txBox="1"/>
            <p:nvPr/>
          </p:nvSpPr>
          <p:spPr>
            <a:xfrm>
              <a:off x="4109" y="1486"/>
              <a:ext cx="1027" cy="5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 = Cpk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Variation - Poor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Centering - Good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Cp, Cpk</a:t>
              </a:r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 &lt; 1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39966" name="文本框 599070"/>
            <p:cNvSpPr txBox="1"/>
            <p:nvPr/>
          </p:nvSpPr>
          <p:spPr>
            <a:xfrm>
              <a:off x="4109" y="2747"/>
              <a:ext cx="991" cy="5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 &gt; Cpk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Variation - Poor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Centering - Poor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  <a:p>
              <a:r>
                <a:rPr lang="en-US" altLang="zh-TW" sz="1400" b="1" err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Cp, Cpk</a:t>
              </a:r>
              <a:r>
                <a:rPr lang="en-US" altLang="zh-TW" sz="1400" b="1">
                  <a:solidFill>
                    <a:srgbClr val="000099"/>
                  </a:solidFill>
                  <a:latin typeface="Arial" panose="020B0604020202020204" pitchFamily="34" charset="0"/>
                  <a:ea typeface="PMingLiU" pitchFamily="18" charset="-120"/>
                </a:rPr>
                <a:t> &lt; 1</a:t>
              </a:r>
              <a:endPara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endParaRPr>
            </a:p>
          </p:txBody>
        </p:sp>
        <p:sp>
          <p:nvSpPr>
            <p:cNvPr id="39967" name="文本框 599071"/>
            <p:cNvSpPr txBox="1"/>
            <p:nvPr/>
          </p:nvSpPr>
          <p:spPr>
            <a:xfrm>
              <a:off x="3001" y="3753"/>
              <a:ext cx="343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6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LSL</a:t>
              </a:r>
              <a:endParaRPr lang="en-US" altLang="zh-TW" sz="16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9968" name="文本框 599072"/>
            <p:cNvSpPr txBox="1"/>
            <p:nvPr/>
          </p:nvSpPr>
          <p:spPr>
            <a:xfrm>
              <a:off x="4136" y="3753"/>
              <a:ext cx="357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6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USL</a:t>
              </a:r>
              <a:endParaRPr lang="en-US" altLang="zh-TW" sz="16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9969" name="文本框 599073"/>
            <p:cNvSpPr txBox="1"/>
            <p:nvPr/>
          </p:nvSpPr>
          <p:spPr>
            <a:xfrm>
              <a:off x="858" y="3753"/>
              <a:ext cx="343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6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LSL</a:t>
              </a:r>
              <a:endParaRPr lang="en-US" altLang="zh-TW" sz="16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9970" name="文本框 599074"/>
            <p:cNvSpPr txBox="1"/>
            <p:nvPr/>
          </p:nvSpPr>
          <p:spPr>
            <a:xfrm>
              <a:off x="1950" y="3753"/>
              <a:ext cx="357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600">
                  <a:solidFill>
                    <a:srgbClr val="000099"/>
                  </a:solidFill>
                  <a:latin typeface="Times New Roman" panose="02020603050405020304" pitchFamily="18" charset="0"/>
                  <a:ea typeface="PMingLiU" pitchFamily="18" charset="-120"/>
                </a:rPr>
                <a:t>USL</a:t>
              </a:r>
              <a:endParaRPr lang="en-US" altLang="zh-TW" sz="1600">
                <a:solidFill>
                  <a:srgbClr val="000099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39971" name="直接连接符 599075"/>
            <p:cNvSpPr/>
            <p:nvPr/>
          </p:nvSpPr>
          <p:spPr>
            <a:xfrm>
              <a:off x="288" y="2544"/>
              <a:ext cx="4992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dash"/>
              <a:miter/>
              <a:headEnd type="none" w="med" len="med"/>
              <a:tailEnd type="none" w="med" len="med"/>
            </a:ln>
          </p:spPr>
        </p:sp>
        <p:sp>
          <p:nvSpPr>
            <p:cNvPr id="39972" name="直接连接符 599076"/>
            <p:cNvSpPr/>
            <p:nvPr/>
          </p:nvSpPr>
          <p:spPr>
            <a:xfrm>
              <a:off x="288" y="3792"/>
              <a:ext cx="4992" cy="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dash"/>
              <a:miter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标题 600065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 anchor="b" anchorCtr="0"/>
          <a:p>
            <a:r>
              <a:rPr lang="en-US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SIX SIGMA </a:t>
            </a:r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六标准差</a:t>
            </a:r>
            <a:endParaRPr lang="zh-TW" altLang="en-US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1986" name="文本占位符 600066"/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 anchor="t" anchorCtr="0"/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600">
                <a:latin typeface="仿宋_GB2312" pitchFamily="49" charset="-122"/>
                <a:ea typeface="仿宋_GB2312" pitchFamily="49" charset="-122"/>
              </a:rPr>
              <a:t>SIX SIGMA - A program that permits only three (3) defects per million parts and reflects an outstanding commitment to quality.</a:t>
            </a:r>
            <a:endParaRPr lang="en-US" altLang="zh-TW" sz="260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六标准差 </a:t>
            </a:r>
            <a:r>
              <a:rPr lang="en-US" altLang="zh-CN" sz="2600">
                <a:latin typeface="仿宋_GB2312" pitchFamily="49" charset="-122"/>
                <a:ea typeface="仿宋_GB2312" pitchFamily="49" charset="-122"/>
              </a:rPr>
              <a:t>- </a:t>
            </a:r>
            <a:r>
              <a:rPr lang="zh-CN" altLang="en-US" sz="2600" dirty="0">
                <a:latin typeface="仿宋_GB2312" pitchFamily="49" charset="-122"/>
                <a:ea typeface="仿宋_GB2312" pitchFamily="49" charset="-122"/>
              </a:rPr>
              <a:t>在每百万件中只允许三个不良品，是对质量最高的承诺。</a:t>
            </a:r>
            <a:endParaRPr lang="zh-CN" altLang="en-US" sz="26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Clr>
                <a:schemeClr val="hlink"/>
              </a:buClr>
              <a:buSzPct val="85000"/>
              <a:buNone/>
            </a:pPr>
            <a:endParaRPr lang="en-US" altLang="zh-TW" sz="1700" i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None/>
            </a:pPr>
            <a:endParaRPr lang="en-US" altLang="zh-TW" sz="1700" i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None/>
            </a:pPr>
            <a:endParaRPr lang="en-US" altLang="zh-TW" sz="1700" i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700" i="1" dirty="0">
                <a:latin typeface="仿宋_GB2312" pitchFamily="49" charset="-122"/>
                <a:ea typeface="仿宋_GB2312" pitchFamily="49" charset="-122"/>
              </a:rPr>
              <a:t>	</a:t>
            </a:r>
            <a:r>
              <a:rPr lang="en-US" altLang="zh-TW" sz="1300" i="1">
                <a:latin typeface="仿宋_GB2312" pitchFamily="49" charset="-122"/>
                <a:ea typeface="仿宋_GB2312" pitchFamily="49" charset="-122"/>
              </a:rPr>
              <a:t>#207: Develop measurements for quality improvement and target setting (e.g., "best in class" benchmarks).; C.P.M. Module: 2</a:t>
            </a:r>
            <a:endParaRPr lang="en-US" altLang="zh-TW" sz="1300" i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300" i="1">
                <a:latin typeface="仿宋_GB2312" pitchFamily="49" charset="-122"/>
                <a:ea typeface="仿宋_GB2312" pitchFamily="49" charset="-122"/>
              </a:rPr>
              <a:t>	#111: Conduct supplier visits/evaluations to determine suitability.; C.P.M. Module: 1</a:t>
            </a:r>
            <a:endParaRPr lang="en-US" altLang="zh-TW" sz="1300" i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文本框 601089"/>
          <p:cNvSpPr txBox="1"/>
          <p:nvPr/>
        </p:nvSpPr>
        <p:spPr>
          <a:xfrm>
            <a:off x="1204913" y="2168525"/>
            <a:ext cx="1157287" cy="650875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ctr" anchorCtr="0"/>
          <a:p>
            <a:pPr algn="ctr"/>
            <a:r>
              <a:rPr lang="en-US" altLang="zh-TW" sz="4000" b="1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z?</a:t>
            </a:r>
            <a:endParaRPr lang="en-US" altLang="zh-TW" sz="4000" b="1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44034" name="文本框 601090"/>
          <p:cNvSpPr txBox="1"/>
          <p:nvPr/>
        </p:nvSpPr>
        <p:spPr>
          <a:xfrm>
            <a:off x="2895600" y="2133600"/>
            <a:ext cx="1676400" cy="762000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ctr" anchorCtr="0"/>
          <a:p>
            <a:pPr algn="ctr"/>
            <a:r>
              <a:rPr lang="en-US" altLang="zh-TW" sz="2000" b="1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Defect per Million</a:t>
            </a:r>
            <a:endParaRPr lang="en-US" altLang="zh-TW" sz="2000" b="1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44035" name="文本框 601091"/>
          <p:cNvSpPr txBox="1"/>
          <p:nvPr/>
        </p:nvSpPr>
        <p:spPr>
          <a:xfrm>
            <a:off x="914400" y="3048000"/>
            <a:ext cx="4267200" cy="30480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/>
          <a:p>
            <a:pPr defTabSz="914400">
              <a:tabLst>
                <a:tab pos="767080" algn="ctr"/>
                <a:tab pos="3624580" algn="r"/>
              </a:tabLst>
            </a:pPr>
            <a:r>
              <a:rPr lang="zh-TW" altLang="zh-TW" sz="40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	2	308,537</a:t>
            </a:r>
            <a:endParaRPr lang="zh-TW" altLang="zh-TW" sz="40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767080" algn="ctr"/>
                <a:tab pos="3624580" algn="r"/>
              </a:tabLst>
            </a:pPr>
            <a:r>
              <a:rPr lang="zh-TW" altLang="zh-TW" sz="40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	3	66,807</a:t>
            </a:r>
            <a:endParaRPr lang="zh-TW" altLang="zh-TW" sz="40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767080" algn="ctr"/>
                <a:tab pos="3624580" algn="r"/>
              </a:tabLst>
            </a:pPr>
            <a:r>
              <a:rPr lang="zh-TW" altLang="zh-TW" sz="40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	4	6,210</a:t>
            </a:r>
            <a:endParaRPr lang="zh-TW" altLang="zh-TW" sz="40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767080" algn="ctr"/>
                <a:tab pos="3624580" algn="r"/>
              </a:tabLst>
            </a:pPr>
            <a:r>
              <a:rPr lang="zh-TW" altLang="zh-TW" sz="40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	5	233</a:t>
            </a:r>
            <a:endParaRPr lang="zh-TW" altLang="zh-TW" sz="40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767080" algn="ctr"/>
                <a:tab pos="3624580" algn="r"/>
              </a:tabLst>
            </a:pPr>
            <a:r>
              <a:rPr lang="zh-TW" altLang="zh-TW" sz="40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	</a:t>
            </a:r>
            <a:r>
              <a:rPr lang="zh-TW" altLang="zh-TW" sz="4000" b="1" dirty="0">
                <a:solidFill>
                  <a:srgbClr val="CC0000"/>
                </a:solidFill>
                <a:latin typeface="Tahoma" panose="020B0604030504040204" pitchFamily="34" charset="0"/>
                <a:ea typeface="PMingLiU" pitchFamily="18" charset="-120"/>
              </a:rPr>
              <a:t>6	3.4</a:t>
            </a:r>
            <a:endParaRPr lang="zh-TW" altLang="zh-TW" sz="4000" b="1" dirty="0">
              <a:solidFill>
                <a:srgbClr val="CC0000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44036" name="文本框 601092"/>
          <p:cNvSpPr txBox="1"/>
          <p:nvPr/>
        </p:nvSpPr>
        <p:spPr>
          <a:xfrm>
            <a:off x="5410200" y="3733800"/>
            <a:ext cx="914400" cy="498475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ctr" anchorCtr="0"/>
          <a:p>
            <a:pPr algn="ctr"/>
            <a:r>
              <a:rPr lang="zh-TW" altLang="zh-TW" sz="32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3?</a:t>
            </a:r>
            <a:endParaRPr lang="zh-TW" altLang="zh-TW" sz="32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44037" name="文本框 601093"/>
          <p:cNvSpPr txBox="1"/>
          <p:nvPr/>
        </p:nvSpPr>
        <p:spPr>
          <a:xfrm>
            <a:off x="5410200" y="5562600"/>
            <a:ext cx="914400" cy="498475"/>
          </a:xfrm>
          <a:prstGeom prst="rect">
            <a:avLst/>
          </a:prstGeom>
          <a:solidFill>
            <a:srgbClr val="00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ctr" anchorCtr="0"/>
          <a:p>
            <a:pPr algn="ctr"/>
            <a:r>
              <a:rPr lang="zh-TW" altLang="zh-TW" sz="3200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6?</a:t>
            </a:r>
            <a:endParaRPr lang="zh-TW" altLang="zh-TW" sz="3200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44038" name="右弧形箭头 601094"/>
          <p:cNvSpPr/>
          <p:nvPr/>
        </p:nvSpPr>
        <p:spPr>
          <a:xfrm>
            <a:off x="6477000" y="3962400"/>
            <a:ext cx="457200" cy="2209800"/>
          </a:xfrm>
          <a:prstGeom prst="curvedLeftArrow">
            <a:avLst>
              <a:gd name="adj1" fmla="val 78831"/>
              <a:gd name="adj2" fmla="val 175498"/>
              <a:gd name="adj3" fmla="val 3332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9" name="标题 60109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zh-TW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6? Measurement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4040" name="椭圆形标注 601096"/>
          <p:cNvSpPr/>
          <p:nvPr/>
        </p:nvSpPr>
        <p:spPr>
          <a:xfrm>
            <a:off x="6781800" y="2667000"/>
            <a:ext cx="2133600" cy="1371600"/>
          </a:xfrm>
          <a:prstGeom prst="wedgeEllipseCallout">
            <a:avLst>
              <a:gd name="adj1" fmla="val -37574"/>
              <a:gd name="adj2" fmla="val 97338"/>
            </a:avLst>
          </a:prstGeom>
          <a:solidFill>
            <a:srgbClr val="FF99CC"/>
          </a:solidFill>
          <a:ln w="12700" cap="sq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  <a:effectLst>
            <a:outerShdw dist="107763" dir="2699999" algn="ctr" rotWithShape="0">
              <a:schemeClr val="bg2"/>
            </a:outerShdw>
          </a:effectLst>
        </p:spPr>
        <p:txBody>
          <a:bodyPr wrap="none" anchor="ctr" anchorCtr="0"/>
          <a:p>
            <a:pPr algn="ctr"/>
            <a:r>
              <a:rPr lang="zh-TW" altLang="zh-TW" b="1" dirty="0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20,000</a:t>
            </a:r>
            <a:endParaRPr lang="zh-TW" altLang="zh-TW" b="1" dirty="0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algn="ctr"/>
            <a:r>
              <a:rPr lang="en-US" altLang="zh-TW" b="1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Times</a:t>
            </a:r>
            <a:endParaRPr lang="en-US" altLang="zh-TW" b="1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  <a:p>
            <a:pPr algn="ctr"/>
            <a:r>
              <a:rPr lang="en-US" altLang="zh-TW" b="1">
                <a:solidFill>
                  <a:srgbClr val="000099"/>
                </a:solidFill>
                <a:latin typeface="Tahoma" panose="020B0604030504040204" pitchFamily="34" charset="0"/>
                <a:ea typeface="PMingLiU" pitchFamily="18" charset="-120"/>
              </a:rPr>
              <a:t>Improvement</a:t>
            </a:r>
            <a:endParaRPr lang="en-US" altLang="zh-TW" b="1">
              <a:solidFill>
                <a:srgbClr val="000099"/>
              </a:solidFill>
              <a:latin typeface="Tahoma" panose="020B060403050404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标题 602113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SIX SIGMA PERFORMANCE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6082" name="文本占位符 602114"/>
          <p:cNvSpPr>
            <a:spLocks noGrp="1"/>
          </p:cNvSpPr>
          <p:nvPr>
            <p:ph type="body" sz="half" idx="4294967295"/>
          </p:nvPr>
        </p:nvSpPr>
        <p:spPr>
          <a:xfrm>
            <a:off x="608013" y="2165350"/>
            <a:ext cx="3962400" cy="3416300"/>
          </a:xfrm>
          <a:solidFill>
            <a:srgbClr val="DDDDDD"/>
          </a:solidFill>
        </p:spPr>
        <p:txBody>
          <a:bodyPr anchor="t" anchorCtr="0"/>
          <a:lstStyle>
            <a:lvl1pPr lvl="0">
              <a:buClr>
                <a:schemeClr val="tx2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accent1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tx2"/>
              </a:buClr>
              <a:buSzPct val="75000"/>
              <a:buFont typeface="Wingdings" panose="05000000000000000000" pitchFamily="2" charset="2"/>
              <a:defRPr sz="1800"/>
            </a:lvl4pPr>
            <a:lvl5pPr lvl="4">
              <a:buClr>
                <a:schemeClr val="folHlink"/>
              </a:buClr>
              <a:buSzPct val="80000"/>
              <a:buFont typeface="Wingdings" panose="05000000000000000000" pitchFamily="2" charset="2"/>
              <a:defRPr sz="1800"/>
            </a:lvl5pPr>
          </a:lstStyle>
          <a:p>
            <a:pPr lvl="0"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20,000 lost articles of mail per hour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Unsafe drinking water for almost 15 minutes each day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5,000 incorrect surgical operations per week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Two short or long landings at most major airports each day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200,000 wrong drug prescriptions each year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46083" name="文本占位符 602115"/>
          <p:cNvSpPr>
            <a:spLocks noGrp="1"/>
          </p:cNvSpPr>
          <p:nvPr>
            <p:ph type="body" sz="half" idx="4294967295"/>
          </p:nvPr>
        </p:nvSpPr>
        <p:spPr>
          <a:xfrm>
            <a:off x="4722813" y="2100263"/>
            <a:ext cx="3811587" cy="3481387"/>
          </a:xfrm>
          <a:solidFill>
            <a:srgbClr val="DDDDDD"/>
          </a:solidFill>
        </p:spPr>
        <p:txBody>
          <a:bodyPr vert="horz" wrap="square" lIns="91440" tIns="45720" rIns="91440" bIns="45720" anchor="t" anchorCtr="0"/>
          <a:lstStyle>
            <a:lvl1pPr lvl="0">
              <a:buClr>
                <a:schemeClr val="tx2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accent1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tx2"/>
              </a:buClr>
              <a:buSzPct val="75000"/>
              <a:buFont typeface="Wingdings" panose="05000000000000000000" pitchFamily="2" charset="2"/>
              <a:defRPr sz="1800"/>
            </a:lvl4pPr>
            <a:lvl5pPr lvl="4">
              <a:buClr>
                <a:schemeClr val="folHlink"/>
              </a:buClr>
              <a:buSzPct val="80000"/>
              <a:buFont typeface="Wingdings" panose="05000000000000000000" pitchFamily="2" charset="2"/>
              <a:defRPr sz="1800"/>
            </a:lvl5pPr>
          </a:lstStyle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/>
              <a:t>Seven articles lost per hour</a:t>
            </a: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/>
              <a:t>One unsafe minute every seven months</a:t>
            </a: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/>
              <a:t>1.7 incorrect operations per week</a:t>
            </a: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/>
              <a:t>One short or long landing every five years</a:t>
            </a:r>
            <a:endParaRPr lang="en-US" altLang="zh-TW" sz="2000"/>
          </a:p>
          <a:p>
            <a:pPr lvl="0"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altLang="zh-TW" sz="2000"/>
              <a:t>68 wrong prescriptions per year</a:t>
            </a:r>
            <a:endParaRPr lang="en-US" altLang="zh-TW" sz="2000"/>
          </a:p>
        </p:txBody>
      </p:sp>
      <p:sp>
        <p:nvSpPr>
          <p:cNvPr id="46084" name="文本框 602116"/>
          <p:cNvSpPr txBox="1"/>
          <p:nvPr/>
        </p:nvSpPr>
        <p:spPr>
          <a:xfrm>
            <a:off x="608013" y="1600200"/>
            <a:ext cx="3962400" cy="396875"/>
          </a:xfrm>
          <a:prstGeom prst="rect">
            <a:avLst/>
          </a:prstGeom>
          <a:solidFill>
            <a:srgbClr val="00FFFF"/>
          </a:solidFill>
          <a:ln w="12700">
            <a:noFill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>
            <a:spAutoFit/>
          </a:bodyPr>
          <a:p>
            <a:pPr algn="ctr"/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99% Good (3.8 </a:t>
            </a:r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  <a:sym typeface="Symbol" panose="05050102010706020507" pitchFamily="18" charset="2"/>
              </a:rPr>
              <a:t>Sigma</a:t>
            </a:r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)</a:t>
            </a:r>
            <a:endParaRPr lang="en-US" altLang="zh-TW" sz="20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6085" name="文本框 602117"/>
          <p:cNvSpPr txBox="1"/>
          <p:nvPr/>
        </p:nvSpPr>
        <p:spPr>
          <a:xfrm>
            <a:off x="4799013" y="1600200"/>
            <a:ext cx="3657600" cy="396875"/>
          </a:xfrm>
          <a:prstGeom prst="rect">
            <a:avLst/>
          </a:prstGeom>
          <a:solidFill>
            <a:srgbClr val="00FFFF"/>
          </a:solidFill>
          <a:ln w="12700">
            <a:noFill/>
          </a:ln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>
            <a:spAutoFit/>
          </a:bodyPr>
          <a:p>
            <a:pPr algn="ctr"/>
            <a:r>
              <a:rPr lang="en-US" altLang="zh-TW" sz="2000" b="1">
                <a:solidFill>
                  <a:srgbClr val="FF0000"/>
                </a:solidFill>
                <a:latin typeface="Arial" panose="020B0604020202020204" pitchFamily="34" charset="0"/>
                <a:ea typeface="PMingLiU" pitchFamily="18" charset="-120"/>
              </a:rPr>
              <a:t>99.99966% Good (6 Sigma)</a:t>
            </a:r>
            <a:endParaRPr lang="en-US" altLang="zh-TW" sz="2000" b="1">
              <a:solidFill>
                <a:srgbClr val="FF0000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标题 603137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 anchor="b" anchorCtr="0"/>
          <a:p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SIX SIGMA CONCEPT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48130" name="组合 603138"/>
          <p:cNvGrpSpPr/>
          <p:nvPr/>
        </p:nvGrpSpPr>
        <p:grpSpPr>
          <a:xfrm>
            <a:off x="4945063" y="4572000"/>
            <a:ext cx="1241425" cy="1676400"/>
            <a:chOff x="1152" y="1296"/>
            <a:chExt cx="3024" cy="1536"/>
          </a:xfrm>
        </p:grpSpPr>
        <p:sp>
          <p:nvSpPr>
            <p:cNvPr id="48131" name="任意多边形 603139"/>
            <p:cNvSpPr/>
            <p:nvPr/>
          </p:nvSpPr>
          <p:spPr>
            <a:xfrm>
              <a:off x="1152" y="1296"/>
              <a:ext cx="1440" cy="1536"/>
            </a:xfrm>
            <a:custGeom>
              <a:avLst/>
              <a:gdLst/>
              <a:ahLst/>
              <a:cxnLst/>
              <a:pathLst>
                <a:path w="1440" h="1536">
                  <a:moveTo>
                    <a:pt x="0" y="1536"/>
                  </a:moveTo>
                  <a:cubicBezTo>
                    <a:pt x="168" y="1524"/>
                    <a:pt x="336" y="1512"/>
                    <a:pt x="480" y="1392"/>
                  </a:cubicBezTo>
                  <a:cubicBezTo>
                    <a:pt x="624" y="1272"/>
                    <a:pt x="744" y="1016"/>
                    <a:pt x="864" y="816"/>
                  </a:cubicBezTo>
                  <a:cubicBezTo>
                    <a:pt x="984" y="616"/>
                    <a:pt x="1104" y="328"/>
                    <a:pt x="1200" y="192"/>
                  </a:cubicBezTo>
                  <a:cubicBezTo>
                    <a:pt x="1296" y="56"/>
                    <a:pt x="1368" y="28"/>
                    <a:pt x="1440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132" name="任意多边形 603140"/>
            <p:cNvSpPr/>
            <p:nvPr/>
          </p:nvSpPr>
          <p:spPr>
            <a:xfrm flipH="1">
              <a:off x="2736" y="1296"/>
              <a:ext cx="1440" cy="1536"/>
            </a:xfrm>
            <a:custGeom>
              <a:avLst/>
              <a:gdLst/>
              <a:ahLst/>
              <a:cxnLst/>
              <a:pathLst>
                <a:path w="1440" h="1536">
                  <a:moveTo>
                    <a:pt x="0" y="1536"/>
                  </a:moveTo>
                  <a:cubicBezTo>
                    <a:pt x="168" y="1524"/>
                    <a:pt x="336" y="1512"/>
                    <a:pt x="480" y="1392"/>
                  </a:cubicBezTo>
                  <a:cubicBezTo>
                    <a:pt x="624" y="1272"/>
                    <a:pt x="744" y="1016"/>
                    <a:pt x="864" y="816"/>
                  </a:cubicBezTo>
                  <a:cubicBezTo>
                    <a:pt x="984" y="616"/>
                    <a:pt x="1104" y="328"/>
                    <a:pt x="1200" y="192"/>
                  </a:cubicBezTo>
                  <a:cubicBezTo>
                    <a:pt x="1296" y="56"/>
                    <a:pt x="1368" y="28"/>
                    <a:pt x="1440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133" name="任意多边形 603141"/>
            <p:cNvSpPr/>
            <p:nvPr/>
          </p:nvSpPr>
          <p:spPr>
            <a:xfrm>
              <a:off x="2592" y="1296"/>
              <a:ext cx="144" cy="1"/>
            </a:xfrm>
            <a:custGeom>
              <a:avLst/>
              <a:gdLst/>
              <a:ahLst/>
              <a:cxnLst/>
              <a:pathLst>
                <a:path w="144" h="1">
                  <a:moveTo>
                    <a:pt x="0" y="0"/>
                  </a:moveTo>
                  <a:cubicBezTo>
                    <a:pt x="0" y="0"/>
                    <a:pt x="72" y="0"/>
                    <a:pt x="144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8134" name="直接连接符 603142"/>
          <p:cNvSpPr/>
          <p:nvPr/>
        </p:nvSpPr>
        <p:spPr>
          <a:xfrm>
            <a:off x="5567363" y="4454525"/>
            <a:ext cx="0" cy="1793875"/>
          </a:xfrm>
          <a:prstGeom prst="line">
            <a:avLst/>
          </a:prstGeom>
          <a:ln w="3810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135" name="直接连接符 603143"/>
          <p:cNvSpPr/>
          <p:nvPr/>
        </p:nvSpPr>
        <p:spPr>
          <a:xfrm>
            <a:off x="7061200" y="4454525"/>
            <a:ext cx="0" cy="1793875"/>
          </a:xfrm>
          <a:prstGeom prst="line">
            <a:avLst/>
          </a:prstGeom>
          <a:ln w="3810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136" name="直接连接符 603144"/>
          <p:cNvSpPr/>
          <p:nvPr/>
        </p:nvSpPr>
        <p:spPr>
          <a:xfrm>
            <a:off x="3810000" y="2244725"/>
            <a:ext cx="0" cy="1793875"/>
          </a:xfrm>
          <a:prstGeom prst="line">
            <a:avLst/>
          </a:prstGeom>
          <a:ln w="3810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137" name="直接连接符 603145"/>
          <p:cNvSpPr/>
          <p:nvPr/>
        </p:nvSpPr>
        <p:spPr>
          <a:xfrm>
            <a:off x="2514600" y="2244725"/>
            <a:ext cx="0" cy="1793875"/>
          </a:xfrm>
          <a:prstGeom prst="line">
            <a:avLst/>
          </a:prstGeom>
          <a:ln w="38100" cap="flat" cmpd="sng">
            <a:solidFill>
              <a:srgbClr val="00008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8138" name="组合 603146"/>
          <p:cNvGrpSpPr/>
          <p:nvPr/>
        </p:nvGrpSpPr>
        <p:grpSpPr>
          <a:xfrm>
            <a:off x="292100" y="2932113"/>
            <a:ext cx="4432300" cy="1071562"/>
            <a:chOff x="1152" y="1296"/>
            <a:chExt cx="3024" cy="1536"/>
          </a:xfrm>
        </p:grpSpPr>
        <p:sp>
          <p:nvSpPr>
            <p:cNvPr id="48139" name="任意多边形 603147"/>
            <p:cNvSpPr/>
            <p:nvPr/>
          </p:nvSpPr>
          <p:spPr>
            <a:xfrm>
              <a:off x="1152" y="1296"/>
              <a:ext cx="1440" cy="1536"/>
            </a:xfrm>
            <a:custGeom>
              <a:avLst/>
              <a:gdLst/>
              <a:ahLst/>
              <a:cxnLst/>
              <a:pathLst>
                <a:path w="1440" h="1536">
                  <a:moveTo>
                    <a:pt x="0" y="1536"/>
                  </a:moveTo>
                  <a:cubicBezTo>
                    <a:pt x="168" y="1524"/>
                    <a:pt x="336" y="1512"/>
                    <a:pt x="480" y="1392"/>
                  </a:cubicBezTo>
                  <a:cubicBezTo>
                    <a:pt x="624" y="1272"/>
                    <a:pt x="744" y="1016"/>
                    <a:pt x="864" y="816"/>
                  </a:cubicBezTo>
                  <a:cubicBezTo>
                    <a:pt x="984" y="616"/>
                    <a:pt x="1104" y="328"/>
                    <a:pt x="1200" y="192"/>
                  </a:cubicBezTo>
                  <a:cubicBezTo>
                    <a:pt x="1296" y="56"/>
                    <a:pt x="1368" y="28"/>
                    <a:pt x="1440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140" name="任意多边形 603148"/>
            <p:cNvSpPr/>
            <p:nvPr/>
          </p:nvSpPr>
          <p:spPr>
            <a:xfrm flipH="1">
              <a:off x="2736" y="1296"/>
              <a:ext cx="1440" cy="1536"/>
            </a:xfrm>
            <a:custGeom>
              <a:avLst/>
              <a:gdLst/>
              <a:ahLst/>
              <a:cxnLst/>
              <a:pathLst>
                <a:path w="1440" h="1536">
                  <a:moveTo>
                    <a:pt x="0" y="1536"/>
                  </a:moveTo>
                  <a:cubicBezTo>
                    <a:pt x="168" y="1524"/>
                    <a:pt x="336" y="1512"/>
                    <a:pt x="480" y="1392"/>
                  </a:cubicBezTo>
                  <a:cubicBezTo>
                    <a:pt x="624" y="1272"/>
                    <a:pt x="744" y="1016"/>
                    <a:pt x="864" y="816"/>
                  </a:cubicBezTo>
                  <a:cubicBezTo>
                    <a:pt x="984" y="616"/>
                    <a:pt x="1104" y="328"/>
                    <a:pt x="1200" y="192"/>
                  </a:cubicBezTo>
                  <a:cubicBezTo>
                    <a:pt x="1296" y="56"/>
                    <a:pt x="1368" y="28"/>
                    <a:pt x="1440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141" name="任意多边形 603149"/>
            <p:cNvSpPr/>
            <p:nvPr/>
          </p:nvSpPr>
          <p:spPr>
            <a:xfrm>
              <a:off x="2592" y="1296"/>
              <a:ext cx="144" cy="1"/>
            </a:xfrm>
            <a:custGeom>
              <a:avLst/>
              <a:gdLst/>
              <a:ahLst/>
              <a:cxnLst/>
              <a:pathLst>
                <a:path w="144" h="1">
                  <a:moveTo>
                    <a:pt x="0" y="0"/>
                  </a:moveTo>
                  <a:cubicBezTo>
                    <a:pt x="0" y="0"/>
                    <a:pt x="72" y="0"/>
                    <a:pt x="144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8142" name="文本框 603150"/>
          <p:cNvSpPr txBox="1"/>
          <p:nvPr/>
        </p:nvSpPr>
        <p:spPr>
          <a:xfrm>
            <a:off x="7442200" y="5181600"/>
            <a:ext cx="11684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No Defects!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43" name="直接连接符 603151"/>
          <p:cNvSpPr/>
          <p:nvPr/>
        </p:nvSpPr>
        <p:spPr>
          <a:xfrm>
            <a:off x="3708400" y="6248400"/>
            <a:ext cx="457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8144" name="直接连接符 603152"/>
          <p:cNvSpPr/>
          <p:nvPr/>
        </p:nvSpPr>
        <p:spPr>
          <a:xfrm>
            <a:off x="152400" y="4038600"/>
            <a:ext cx="4724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8145" name="文本框 603153"/>
          <p:cNvSpPr txBox="1"/>
          <p:nvPr/>
        </p:nvSpPr>
        <p:spPr>
          <a:xfrm>
            <a:off x="2133600" y="1905000"/>
            <a:ext cx="725488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Target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46" name="直接连接符 603154"/>
          <p:cNvSpPr/>
          <p:nvPr/>
        </p:nvSpPr>
        <p:spPr>
          <a:xfrm>
            <a:off x="2514600" y="3810000"/>
            <a:ext cx="1295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47" name="直接连接符 603155"/>
          <p:cNvSpPr/>
          <p:nvPr/>
        </p:nvSpPr>
        <p:spPr>
          <a:xfrm>
            <a:off x="2514600" y="34290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48" name="直接连接符 603156"/>
          <p:cNvSpPr/>
          <p:nvPr/>
        </p:nvSpPr>
        <p:spPr>
          <a:xfrm>
            <a:off x="2514600" y="3048000"/>
            <a:ext cx="381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49" name="矩形 603157"/>
          <p:cNvSpPr/>
          <p:nvPr/>
        </p:nvSpPr>
        <p:spPr>
          <a:xfrm>
            <a:off x="2971800" y="3810000"/>
            <a:ext cx="360363" cy="2746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3?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50" name="矩形 603158"/>
          <p:cNvSpPr/>
          <p:nvPr/>
        </p:nvSpPr>
        <p:spPr>
          <a:xfrm>
            <a:off x="2687638" y="3382963"/>
            <a:ext cx="360362" cy="2746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  <a:sym typeface="Symbol" panose="05050102010706020507" pitchFamily="18" charset="2"/>
              </a:rPr>
              <a:t>2?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51" name="矩形 603159"/>
          <p:cNvSpPr/>
          <p:nvPr/>
        </p:nvSpPr>
        <p:spPr>
          <a:xfrm>
            <a:off x="2514600" y="3048000"/>
            <a:ext cx="360363" cy="2746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  <a:sym typeface="Symbol" panose="05050102010706020507" pitchFamily="18" charset="2"/>
              </a:rPr>
              <a:t>1?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52" name="文本框 603160"/>
          <p:cNvSpPr txBox="1"/>
          <p:nvPr/>
        </p:nvSpPr>
        <p:spPr>
          <a:xfrm>
            <a:off x="3810000" y="1981200"/>
            <a:ext cx="1325563" cy="555625"/>
          </a:xfrm>
          <a:prstGeom prst="rect">
            <a:avLst/>
          </a:prstGeom>
          <a:noFill/>
          <a:ln w="38100" cap="flat" cmpd="sng">
            <a:solidFill>
              <a:srgbClr val="0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Customer’s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Specification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53" name="任意多边形 603161"/>
          <p:cNvSpPr/>
          <p:nvPr/>
        </p:nvSpPr>
        <p:spPr>
          <a:xfrm>
            <a:off x="3817938" y="3816350"/>
            <a:ext cx="936625" cy="220663"/>
          </a:xfrm>
          <a:custGeom>
            <a:avLst/>
            <a:gdLst/>
            <a:ahLst/>
            <a:cxnLst/>
            <a:pathLst>
              <a:path w="590" h="139">
                <a:moveTo>
                  <a:pt x="9" y="0"/>
                </a:moveTo>
                <a:cubicBezTo>
                  <a:pt x="18" y="1"/>
                  <a:pt x="55" y="26"/>
                  <a:pt x="55" y="26"/>
                </a:cubicBezTo>
                <a:cubicBezTo>
                  <a:pt x="85" y="42"/>
                  <a:pt x="97" y="45"/>
                  <a:pt x="127" y="58"/>
                </a:cubicBezTo>
                <a:cubicBezTo>
                  <a:pt x="175" y="79"/>
                  <a:pt x="180" y="83"/>
                  <a:pt x="231" y="92"/>
                </a:cubicBezTo>
                <a:cubicBezTo>
                  <a:pt x="258" y="97"/>
                  <a:pt x="318" y="108"/>
                  <a:pt x="345" y="114"/>
                </a:cubicBezTo>
                <a:cubicBezTo>
                  <a:pt x="377" y="121"/>
                  <a:pt x="401" y="118"/>
                  <a:pt x="433" y="122"/>
                </a:cubicBezTo>
                <a:cubicBezTo>
                  <a:pt x="442" y="123"/>
                  <a:pt x="496" y="122"/>
                  <a:pt x="505" y="124"/>
                </a:cubicBezTo>
                <a:cubicBezTo>
                  <a:pt x="545" y="122"/>
                  <a:pt x="576" y="127"/>
                  <a:pt x="576" y="127"/>
                </a:cubicBezTo>
                <a:cubicBezTo>
                  <a:pt x="570" y="133"/>
                  <a:pt x="590" y="135"/>
                  <a:pt x="555" y="137"/>
                </a:cubicBezTo>
                <a:cubicBezTo>
                  <a:pt x="520" y="139"/>
                  <a:pt x="447" y="139"/>
                  <a:pt x="366" y="139"/>
                </a:cubicBezTo>
                <a:cubicBezTo>
                  <a:pt x="262" y="139"/>
                  <a:pt x="172" y="138"/>
                  <a:pt x="69" y="137"/>
                </a:cubicBezTo>
                <a:cubicBezTo>
                  <a:pt x="48" y="135"/>
                  <a:pt x="39" y="133"/>
                  <a:pt x="3" y="137"/>
                </a:cubicBezTo>
                <a:cubicBezTo>
                  <a:pt x="4" y="133"/>
                  <a:pt x="6" y="119"/>
                  <a:pt x="7" y="114"/>
                </a:cubicBezTo>
                <a:cubicBezTo>
                  <a:pt x="0" y="56"/>
                  <a:pt x="11" y="74"/>
                  <a:pt x="9" y="0"/>
                </a:cubicBez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54" name="直接连接符 603162"/>
          <p:cNvSpPr/>
          <p:nvPr/>
        </p:nvSpPr>
        <p:spPr>
          <a:xfrm>
            <a:off x="5613400" y="5943600"/>
            <a:ext cx="1447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55" name="直接连接符 603163"/>
          <p:cNvSpPr/>
          <p:nvPr/>
        </p:nvSpPr>
        <p:spPr>
          <a:xfrm>
            <a:off x="5613400" y="5562600"/>
            <a:ext cx="76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56" name="直接连接符 603164"/>
          <p:cNvSpPr/>
          <p:nvPr/>
        </p:nvSpPr>
        <p:spPr>
          <a:xfrm>
            <a:off x="5537200" y="5181600"/>
            <a:ext cx="228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triangle" w="med" len="med"/>
            <a:tailEnd type="triangle" w="med" len="med"/>
          </a:ln>
        </p:spPr>
      </p:sp>
      <p:sp>
        <p:nvSpPr>
          <p:cNvPr id="48157" name="矩形 603165"/>
          <p:cNvSpPr/>
          <p:nvPr/>
        </p:nvSpPr>
        <p:spPr>
          <a:xfrm>
            <a:off x="6299200" y="5943600"/>
            <a:ext cx="360363" cy="2746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6?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58" name="矩形 603166"/>
          <p:cNvSpPr/>
          <p:nvPr/>
        </p:nvSpPr>
        <p:spPr>
          <a:xfrm>
            <a:off x="5862638" y="5516563"/>
            <a:ext cx="360362" cy="2746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  <a:sym typeface="Symbol" panose="05050102010706020507" pitchFamily="18" charset="2"/>
              </a:rPr>
              <a:t>3?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59" name="矩形 603167"/>
          <p:cNvSpPr/>
          <p:nvPr/>
        </p:nvSpPr>
        <p:spPr>
          <a:xfrm>
            <a:off x="5481638" y="5181600"/>
            <a:ext cx="360362" cy="2746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2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  <a:sym typeface="Symbol" panose="05050102010706020507" pitchFamily="18" charset="2"/>
              </a:rPr>
              <a:t>1?</a:t>
            </a:r>
            <a:endParaRPr lang="en-US" altLang="zh-TW" sz="12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60" name="文本框 603168"/>
          <p:cNvSpPr txBox="1"/>
          <p:nvPr/>
        </p:nvSpPr>
        <p:spPr>
          <a:xfrm>
            <a:off x="5192713" y="4114800"/>
            <a:ext cx="725487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Target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61" name="文本框 603169"/>
          <p:cNvSpPr txBox="1"/>
          <p:nvPr/>
        </p:nvSpPr>
        <p:spPr>
          <a:xfrm>
            <a:off x="7061200" y="4343400"/>
            <a:ext cx="1325563" cy="555625"/>
          </a:xfrm>
          <a:prstGeom prst="rect">
            <a:avLst/>
          </a:prstGeom>
          <a:noFill/>
          <a:ln w="38100" cap="flat" cmpd="sng">
            <a:solidFill>
              <a:srgbClr val="0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Customer’s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Specification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62" name="直接连接符 603170"/>
          <p:cNvSpPr/>
          <p:nvPr/>
        </p:nvSpPr>
        <p:spPr>
          <a:xfrm flipH="1">
            <a:off x="7137400" y="5486400"/>
            <a:ext cx="533400" cy="685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48163" name="文本框 603171"/>
          <p:cNvSpPr txBox="1"/>
          <p:nvPr/>
        </p:nvSpPr>
        <p:spPr>
          <a:xfrm>
            <a:off x="4495800" y="2895600"/>
            <a:ext cx="1338263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zh-TW" sz="1400" b="1" dirty="0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6.6% </a:t>
            </a:r>
            <a:r>
              <a:rPr lang="en-US" altLang="zh-TW" sz="1400" b="1">
                <a:solidFill>
                  <a:srgbClr val="000099"/>
                </a:solidFill>
                <a:latin typeface="Arial" panose="020B0604020202020204" pitchFamily="34" charset="0"/>
                <a:ea typeface="PMingLiU" pitchFamily="18" charset="-120"/>
              </a:rPr>
              <a:t>Defects!</a:t>
            </a:r>
            <a:endParaRPr lang="en-US" altLang="zh-TW" sz="1400" b="1">
              <a:solidFill>
                <a:srgbClr val="000099"/>
              </a:solidFill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48164" name="直接连接符 603172"/>
          <p:cNvSpPr/>
          <p:nvPr/>
        </p:nvSpPr>
        <p:spPr>
          <a:xfrm flipH="1">
            <a:off x="4191000" y="3200400"/>
            <a:ext cx="533400" cy="685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603174" name="矩形 603173"/>
          <p:cNvSpPr/>
          <p:nvPr/>
        </p:nvSpPr>
        <p:spPr>
          <a:xfrm>
            <a:off x="6324600" y="3048000"/>
            <a:ext cx="1250950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fontAlgn="base"/>
            <a:r>
              <a:rPr lang="en-US" altLang="zh-TW" sz="3600" b="1" strike="noStrike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+mn-cs"/>
              </a:rPr>
              <a:t>After</a:t>
            </a:r>
            <a:endParaRPr lang="en-US" altLang="zh-TW" sz="3600" b="1" strike="noStrike" noProof="1">
              <a:solidFill>
                <a:srgbClr val="FF66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PMingLiU" pitchFamily="18" charset="-120"/>
            </a:endParaRPr>
          </a:p>
          <a:p>
            <a:pPr algn="ctr" fontAlgn="base"/>
            <a:r>
              <a:rPr lang="en-US" altLang="zh-TW" sz="3600" b="1" strike="noStrike" noProof="1">
                <a:solidFill>
                  <a:srgbClr val="FF66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+mn-cs"/>
              </a:rPr>
              <a:t>6?!</a:t>
            </a:r>
            <a:endParaRPr lang="en-US" altLang="zh-TW" sz="3600" b="1" strike="noStrike" noProof="1">
              <a:solidFill>
                <a:srgbClr val="FF6600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66" name="矩形 603174"/>
          <p:cNvSpPr/>
          <p:nvPr/>
        </p:nvSpPr>
        <p:spPr>
          <a:xfrm>
            <a:off x="457200" y="2220913"/>
            <a:ext cx="1631950" cy="11906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TW" sz="3600" b="1">
                <a:solidFill>
                  <a:srgbClr val="0099FF"/>
                </a:solidFill>
                <a:latin typeface="Arial" panose="020B0604020202020204" pitchFamily="34" charset="0"/>
                <a:ea typeface="PMingLiU" pitchFamily="18" charset="-120"/>
              </a:rPr>
              <a:t>Before</a:t>
            </a:r>
            <a:endParaRPr lang="en-US" altLang="zh-TW" sz="3600" b="1">
              <a:solidFill>
                <a:srgbClr val="0099FF"/>
              </a:solidFill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3600" b="1">
                <a:solidFill>
                  <a:srgbClr val="0099FF"/>
                </a:solidFill>
                <a:latin typeface="Arial" panose="020B0604020202020204" pitchFamily="34" charset="0"/>
                <a:ea typeface="PMingLiU" pitchFamily="18" charset="-120"/>
              </a:rPr>
              <a:t>3?</a:t>
            </a:r>
            <a:endParaRPr lang="en-US" altLang="zh-TW" sz="3600" b="1">
              <a:solidFill>
                <a:srgbClr val="0099FF"/>
              </a:solidFill>
              <a:latin typeface="Arial" panose="020B0604020202020204" pitchFamily="34" charset="0"/>
              <a:ea typeface="PMingLiU" pitchFamily="18" charset="-120"/>
              <a:sym typeface="Symbol" panose="05050102010706020507" pitchFamily="18" charset="2"/>
            </a:endParaRPr>
          </a:p>
        </p:txBody>
      </p:sp>
      <p:sp>
        <p:nvSpPr>
          <p:cNvPr id="48167" name="任意多边形 603175"/>
          <p:cNvSpPr/>
          <p:nvPr/>
        </p:nvSpPr>
        <p:spPr>
          <a:xfrm>
            <a:off x="3048000" y="4267200"/>
            <a:ext cx="1752600" cy="1295400"/>
          </a:xfrm>
          <a:custGeom>
            <a:avLst/>
            <a:gdLst/>
            <a:ahLst/>
            <a:cxnLst/>
            <a:pathLst>
              <a:path w="1344" h="768">
                <a:moveTo>
                  <a:pt x="0" y="0"/>
                </a:moveTo>
                <a:cubicBezTo>
                  <a:pt x="128" y="248"/>
                  <a:pt x="256" y="496"/>
                  <a:pt x="480" y="624"/>
                </a:cubicBezTo>
                <a:cubicBezTo>
                  <a:pt x="704" y="752"/>
                  <a:pt x="1024" y="760"/>
                  <a:pt x="1344" y="768"/>
                </a:cubicBezTo>
              </a:path>
            </a:pathLst>
          </a:custGeom>
          <a:noFill/>
          <a:ln w="117475" cap="flat" cmpd="sng">
            <a:solidFill>
              <a:srgbClr val="0000FF"/>
            </a:solidFill>
            <a:prstDash val="solid"/>
            <a:miter/>
            <a:headEnd type="none" w="sm" len="sm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03177" name="棱台 603176"/>
          <p:cNvSpPr/>
          <p:nvPr/>
        </p:nvSpPr>
        <p:spPr>
          <a:xfrm>
            <a:off x="457200" y="5029200"/>
            <a:ext cx="2286000" cy="9906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/>
          <a:p>
            <a:pPr algn="ctr" fontAlgn="base"/>
            <a:r>
              <a:rPr lang="en-US" altLang="zh-TW" sz="2400" b="1" strike="noStrike" noProof="1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PMingLiU" pitchFamily="18" charset="-120"/>
                <a:cs typeface="+mn-cs"/>
              </a:rPr>
              <a:t>Reducing</a:t>
            </a:r>
            <a:endParaRPr lang="en-US" altLang="zh-TW" sz="2400" b="1" strike="noStrike" noProof="1">
              <a:solidFill>
                <a:srgbClr val="FFFF00"/>
              </a:solidFill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  <a:ea typeface="PMingLiU" pitchFamily="18" charset="-120"/>
            </a:endParaRPr>
          </a:p>
          <a:p>
            <a:pPr algn="ctr" fontAlgn="base"/>
            <a:r>
              <a:rPr lang="en-US" altLang="zh-TW" sz="2400" b="1" strike="noStrike" noProof="1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PMingLiU" pitchFamily="18" charset="-120"/>
                <a:cs typeface="+mn-cs"/>
              </a:rPr>
              <a:t>Variability</a:t>
            </a:r>
            <a:endParaRPr lang="en-US" altLang="zh-TW" sz="2400" b="1" strike="noStrike" noProof="1">
              <a:solidFill>
                <a:srgbClr val="FFFF00"/>
              </a:solidFill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标题 60416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组织与管理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Organization and management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50178" name="文本占位符 60416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高级主管的承诺与参予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Top management commitment and involvement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公司组织的稳定性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Stability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员工的训练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Training and certification of personnel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员工年资与技术能力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Technical competence/service support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机器设备的新旧及保养情况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Equipment capabilities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此供货商在同业之间的评价与口碑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General reputation/ethics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业界的地位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Industry status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对客户满意度的认知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Customer commitment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对其卫星工厂的管理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Subcontractor management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标题 605185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劳工状况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Labor status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52226" name="文本占位符 605186"/>
          <p:cNvSpPr>
            <a:spLocks noGrp="1"/>
          </p:cNvSpPr>
          <p:nvPr>
            <p:ph idx="1"/>
          </p:nvPr>
        </p:nvSpPr>
        <p:spPr>
          <a:xfrm>
            <a:off x="838200" y="2090738"/>
            <a:ext cx="7772400" cy="4010025"/>
          </a:xfrm>
        </p:spPr>
        <p:txBody>
          <a:bodyPr anchor="t" anchorCtr="0"/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员工的平均年龄及技术层次 Employee skills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工会组织情况 Unionization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工会合约到期日 Labor contract expiration date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员工的流动率 Employee turnover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对员工的训练计划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Training programs and initiatives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工业相关政策的遵守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Industrial relations policy</a:t>
            </a:r>
            <a:endParaRPr lang="en-US" altLang="zh-TW" sz="21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标题 606209"/>
          <p:cNvSpPr>
            <a:spLocks noGrp="1"/>
          </p:cNvSpPr>
          <p:nvPr>
            <p:ph type="title"/>
          </p:nvPr>
        </p:nvSpPr>
        <p:spPr>
          <a:xfrm>
            <a:off x="1219200" y="76200"/>
            <a:ext cx="5791200" cy="762000"/>
          </a:xfrm>
        </p:spPr>
        <p:txBody>
          <a:bodyPr anchor="b" anchorCtr="0"/>
          <a:p>
            <a:r>
              <a:rPr lang="zh-CN" altLang="en-US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供货商的拜访</a:t>
            </a:r>
            <a:endParaRPr lang="en-US" altLang="zh-TW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54274" name="文本占位符 606210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7013" cy="5715000"/>
          </a:xfrm>
        </p:spPr>
        <p:txBody>
          <a:bodyPr anchor="t" anchorCtr="0"/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22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传统的供货商拜访</a:t>
            </a:r>
            <a:endParaRPr lang="zh-CN" altLang="en-US" sz="2200" b="1" u="sng" dirty="0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供货商主动邀请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新上任的采购人员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例行性的年度拜访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需要对供货商进行认可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针对特定问题需要解决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了解供货商的各方面能力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审查供货商所建议的替代性材料或服务</a:t>
            </a:r>
            <a:endParaRPr lang="en-US" altLang="zh-TW" sz="220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54275" name="文本占位符 606211"/>
          <p:cNvSpPr>
            <a:spLocks noGrp="1"/>
          </p:cNvSpPr>
          <p:nvPr>
            <p:ph sz="half" idx="2"/>
          </p:nvPr>
        </p:nvSpPr>
        <p:spPr>
          <a:xfrm>
            <a:off x="4572000" y="914400"/>
            <a:ext cx="4267200" cy="5715000"/>
          </a:xfrm>
        </p:spPr>
        <p:txBody>
          <a:bodyPr anchor="t" anchorCtr="0"/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None/>
            </a:pPr>
            <a:r>
              <a:rPr lang="zh-CN" altLang="en-US" sz="22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高附加价值的的供货商拜访</a:t>
            </a:r>
            <a:endParaRPr lang="zh-CN" altLang="en-US" sz="2200" b="1" u="sng" dirty="0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与高层会面洽谈彼此共同的目标与合作计划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对供货商组织内的不同部门有更进一步的了解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参与增进供货商</a:t>
            </a:r>
            <a:r>
              <a:rPr lang="en-US" altLang="zh-CN" sz="2200"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客户关系的活动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一起参与流程的再造工程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讨论新产品或服务的机会</a:t>
            </a:r>
            <a:endParaRPr lang="zh-CN" altLang="en-US" sz="2200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200" dirty="0">
                <a:latin typeface="仿宋_GB2312" pitchFamily="49" charset="-122"/>
                <a:ea typeface="仿宋_GB2312" pitchFamily="49" charset="-122"/>
              </a:rPr>
              <a:t>分享新技术并讨论运用在目前产品的可能性</a:t>
            </a:r>
            <a:endParaRPr lang="en-US" altLang="zh-TW" sz="22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标题 607234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参观工厂及生产线</a:t>
            </a:r>
            <a:endParaRPr lang="en-US" altLang="zh-TW" sz="3500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56322" name="文本占位符 607235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4114800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厂区的整洁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Housekeeping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生产线的物流动线规划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Process/material flow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对不良品的标示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Nonconforming material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生产工艺及效率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机器的状况及稼</a:t>
            </a:r>
            <a:r>
              <a:rPr lang="en-US" altLang="zh-CN" sz="2600" b="1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开</a:t>
            </a:r>
            <a:r>
              <a:rPr lang="en-US" altLang="zh-CN" sz="2600" b="1">
                <a:latin typeface="仿宋_GB2312" pitchFamily="49" charset="-122"/>
                <a:ea typeface="仿宋_GB2312" pitchFamily="49" charset="-122"/>
              </a:rPr>
              <a:t>)</a:t>
            </a: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动率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作业员及干部对制程及质量政策的了解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是否有标准作业程序 </a:t>
            </a:r>
            <a:r>
              <a:rPr lang="en-US" altLang="zh-CN" sz="2600" b="1">
                <a:latin typeface="仿宋_GB2312" pitchFamily="49" charset="-122"/>
                <a:ea typeface="仿宋_GB2312" pitchFamily="49" charset="-122"/>
              </a:rPr>
              <a:t>(SOP)</a:t>
            </a:r>
            <a:endParaRPr lang="en-US" altLang="zh-CN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对工业安全的重视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Industrial Safety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其它生意往来的客户 </a:t>
            </a: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Major customers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5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使用的主要原料来源</a:t>
            </a:r>
            <a:endParaRPr lang="en-US" altLang="zh-TW" sz="2600" b="1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9282" name="标题 609281"/>
          <p:cNvSpPr>
            <a:spLocks noGrp="1"/>
          </p:cNvSpPr>
          <p:nvPr>
            <p:ph type="title"/>
          </p:nvPr>
        </p:nvSpPr>
        <p:spPr>
          <a:xfrm>
            <a:off x="1371600" y="76200"/>
            <a:ext cx="6172200" cy="685800"/>
          </a:xfrm>
        </p:spPr>
        <p:txBody>
          <a:bodyPr anchor="b" anchorCtr="0"/>
          <a:p>
            <a:r>
              <a:rPr lang="zh-CN" altLang="en-US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选择供货商的准则</a:t>
            </a:r>
            <a:endParaRPr lang="en-US" altLang="zh-TW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609283" name="文本占位符 609282"/>
          <p:cNvSpPr>
            <a:spLocks noGrp="1"/>
          </p:cNvSpPr>
          <p:nvPr>
            <p:ph type="body" sz="half" idx="4294967295"/>
          </p:nvPr>
        </p:nvSpPr>
        <p:spPr>
          <a:xfrm>
            <a:off x="914400" y="2090738"/>
            <a:ext cx="3352800" cy="3787775"/>
          </a:xfrm>
          <a:solidFill>
            <a:srgbClr val="CCFFFF"/>
          </a:solidFill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/>
          <a:lstStyle>
            <a:lvl1pPr lvl="0">
              <a:buClr>
                <a:schemeClr val="tx2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accent1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tx2"/>
              </a:buClr>
              <a:buSzPct val="75000"/>
              <a:buFont typeface="Wingdings" panose="05000000000000000000" pitchFamily="2" charset="2"/>
              <a:defRPr sz="1800"/>
            </a:lvl4pPr>
            <a:lvl5pPr lvl="4">
              <a:buClr>
                <a:schemeClr val="folHlink"/>
              </a:buClr>
              <a:buSzPct val="80000"/>
              <a:buFont typeface="Wingdings" panose="05000000000000000000" pitchFamily="2" charset="2"/>
              <a:defRPr sz="1800"/>
            </a:lvl5pPr>
          </a:lstStyle>
          <a:p>
            <a:pPr lvl="0">
              <a:buNone/>
            </a:pPr>
            <a:r>
              <a:rPr lang="zh-TW" altLang="en-US" sz="26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基 本 之 要 件：</a:t>
            </a:r>
            <a:endParaRPr lang="zh-TW" altLang="en-US" sz="2600" b="1" u="sng" dirty="0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0">
              <a:buNone/>
            </a:pPr>
            <a:endParaRPr lang="zh-TW" altLang="en-US" sz="2000" dirty="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Quality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Cost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Delivery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Service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Responsiveness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  <a:p>
            <a:pPr lvl="0">
              <a:lnSpc>
                <a:spcPct val="130000"/>
              </a:lnSpc>
            </a:pPr>
            <a:r>
              <a:rPr lang="en-US" altLang="zh-TW" sz="2000">
                <a:latin typeface="仿宋_GB2312" pitchFamily="49" charset="-122"/>
                <a:ea typeface="仿宋_GB2312" pitchFamily="49" charset="-122"/>
              </a:rPr>
              <a:t>Commitment</a:t>
            </a:r>
            <a:endParaRPr lang="en-US" altLang="zh-TW" sz="200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609284" name="文本占位符 609283"/>
          <p:cNvSpPr>
            <a:spLocks noGrp="1"/>
          </p:cNvSpPr>
          <p:nvPr>
            <p:ph type="body" sz="half" idx="4294967295"/>
          </p:nvPr>
        </p:nvSpPr>
        <p:spPr>
          <a:xfrm>
            <a:off x="4495800" y="2090738"/>
            <a:ext cx="3581400" cy="3787775"/>
          </a:xfrm>
          <a:solidFill>
            <a:srgbClr val="FFFF99"/>
          </a:solidFill>
          <a:effectLst>
            <a:outerShdw dist="107763" dir="2699999" algn="ctr" rotWithShape="0">
              <a:schemeClr val="bg2"/>
            </a:outerShdw>
          </a:effectLst>
        </p:spPr>
        <p:txBody>
          <a:bodyPr anchor="t" anchorCtr="0"/>
          <a:lstStyle>
            <a:lvl1pPr lvl="0">
              <a:buClr>
                <a:schemeClr val="tx2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accent2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accent1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tx2"/>
              </a:buClr>
              <a:buSzPct val="75000"/>
              <a:buFont typeface="Wingdings" panose="05000000000000000000" pitchFamily="2" charset="2"/>
              <a:defRPr sz="1800"/>
            </a:lvl4pPr>
            <a:lvl5pPr lvl="4">
              <a:buClr>
                <a:schemeClr val="folHlink"/>
              </a:buClr>
              <a:buSzPct val="80000"/>
              <a:buFont typeface="Wingdings" panose="05000000000000000000" pitchFamily="2" charset="2"/>
              <a:defRPr sz="1800"/>
            </a:lvl5pPr>
          </a:lstStyle>
          <a:p>
            <a:pPr lvl="0">
              <a:buNone/>
            </a:pPr>
            <a:r>
              <a:rPr lang="zh-CN" altLang="en-US" sz="2600" b="1" u="sng" dirty="0">
                <a:solidFill>
                  <a:srgbClr val="FF0000"/>
                </a:solidFill>
                <a:ea typeface="DFKai-SB" pitchFamily="65" charset="-120"/>
              </a:rPr>
              <a:t>长 期 之 要 件：</a:t>
            </a:r>
            <a:endParaRPr lang="zh-CN" altLang="en-US" sz="2600" b="1" u="sng" dirty="0">
              <a:solidFill>
                <a:srgbClr val="FF0000"/>
              </a:solidFill>
              <a:ea typeface="DFKai-SB" pitchFamily="65" charset="-120"/>
            </a:endParaRPr>
          </a:p>
          <a:p>
            <a:pPr lvl="0">
              <a:buNone/>
            </a:pPr>
            <a:endParaRPr lang="en-US" altLang="zh-TW" sz="2200" dirty="0"/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长期稳定的供应</a:t>
            </a:r>
            <a:endParaRPr lang="zh-CN" altLang="en-US" sz="2000" dirty="0">
              <a:ea typeface="DFKai-SB" pitchFamily="65" charset="-120"/>
            </a:endParaRPr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产能之相对扩展</a:t>
            </a:r>
            <a:endParaRPr lang="zh-CN" altLang="en-US" sz="2000" dirty="0">
              <a:ea typeface="DFKai-SB" pitchFamily="65" charset="-120"/>
            </a:endParaRPr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健全之企业体质</a:t>
            </a:r>
            <a:endParaRPr lang="zh-CN" altLang="en-US" sz="2000" dirty="0">
              <a:ea typeface="DFKai-SB" pitchFamily="65" charset="-120"/>
            </a:endParaRPr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正确且相近之经营理念</a:t>
            </a:r>
            <a:endParaRPr lang="zh-CN" altLang="en-US" sz="2000" dirty="0">
              <a:ea typeface="DFKai-SB" pitchFamily="65" charset="-120"/>
            </a:endParaRPr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产品未来方向符合需要</a:t>
            </a:r>
            <a:endParaRPr lang="zh-CN" altLang="en-US" sz="2000" dirty="0">
              <a:ea typeface="DFKai-SB" pitchFamily="65" charset="-120"/>
            </a:endParaRPr>
          </a:p>
          <a:p>
            <a:pPr lvl="0">
              <a:lnSpc>
                <a:spcPct val="130000"/>
              </a:lnSpc>
              <a:buFont typeface="Monotype Sorts" pitchFamily="2" charset="2"/>
              <a:buChar char="s"/>
            </a:pPr>
            <a:r>
              <a:rPr lang="zh-CN" altLang="en-US" sz="2000" dirty="0">
                <a:ea typeface="DFKai-SB" pitchFamily="65" charset="-120"/>
              </a:rPr>
              <a:t>长期合作意愿</a:t>
            </a:r>
            <a:endParaRPr lang="en-US" altLang="zh-TW" sz="2000" dirty="0">
              <a:ea typeface="DFKai-SB" pitchFamily="65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" fill="hold"/>
                                        <p:tgtEl>
                                          <p:spTgt spid="60928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" fill="hold"/>
                                        <p:tgtEl>
                                          <p:spTgt spid="609283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12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" fill="hold"/>
                                        <p:tgtEl>
                                          <p:spTgt spid="609283">
                                            <p:txEl>
                                              <p:charRg st="12" end="2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20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" fill="hold"/>
                                        <p:tgtEl>
                                          <p:spTgt spid="609283">
                                            <p:txEl>
                                              <p:charRg st="20" end="2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25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609283">
                                            <p:txEl>
                                              <p:charRg st="25" end="3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34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" fill="hold"/>
                                        <p:tgtEl>
                                          <p:spTgt spid="609283">
                                            <p:txEl>
                                              <p:charRg st="34" end="4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42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" fill="hold"/>
                                        <p:tgtEl>
                                          <p:spTgt spid="609283">
                                            <p:txEl>
                                              <p:charRg st="42" end="57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3">
                                            <p:txEl>
                                              <p:charRg st="57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" fill="hold"/>
                                        <p:tgtEl>
                                          <p:spTgt spid="609283">
                                            <p:txEl>
                                              <p:charRg st="57" end="6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" fill="hold"/>
                                        <p:tgtEl>
                                          <p:spTgt spid="60928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12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609284">
                                            <p:txEl>
                                              <p:charRg st="12" end="2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2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" fill="hold"/>
                                        <p:tgtEl>
                                          <p:spTgt spid="609284">
                                            <p:txEl>
                                              <p:charRg st="20" end="2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28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" fill="hold"/>
                                        <p:tgtEl>
                                          <p:spTgt spid="609284">
                                            <p:txEl>
                                              <p:charRg st="28" end="36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36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" fill="hold"/>
                                        <p:tgtEl>
                                          <p:spTgt spid="609284">
                                            <p:txEl>
                                              <p:charRg st="36" end="47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47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" fill="hold"/>
                                        <p:tgtEl>
                                          <p:spTgt spid="609284">
                                            <p:txEl>
                                              <p:charRg st="47" end="5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9284">
                                            <p:txEl>
                                              <p:charRg st="58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" fill="hold"/>
                                        <p:tgtEl>
                                          <p:spTgt spid="609284">
                                            <p:txEl>
                                              <p:charRg st="58" end="6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2" grpId="0"/>
      <p:bldP spid="609283" grpId="0" animBg="1" advAuto="1000" build="p"/>
      <p:bldP spid="609284" grpId="0" animBg="1" advAuto="100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标题 611329"/>
          <p:cNvSpPr>
            <a:spLocks noGrp="1"/>
          </p:cNvSpPr>
          <p:nvPr>
            <p:ph type="title"/>
          </p:nvPr>
        </p:nvSpPr>
        <p:spPr>
          <a:xfrm>
            <a:off x="838200" y="228600"/>
            <a:ext cx="7696200" cy="457200"/>
          </a:xfrm>
        </p:spPr>
        <p:txBody>
          <a:bodyPr anchor="b" anchorCtr="0"/>
          <a:p>
            <a:r>
              <a:rPr lang="zh-CN" altLang="en-US" sz="26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供货商的策略选择 </a:t>
            </a:r>
            <a:r>
              <a:rPr lang="en-US" altLang="zh-CN" sz="26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- </a:t>
            </a:r>
            <a:r>
              <a:rPr lang="zh-CN" altLang="en-US" sz="26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产品与制程的搭配</a:t>
            </a:r>
            <a:endParaRPr lang="zh-TW" altLang="zh-TW" sz="26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60418" name="组合 611330"/>
          <p:cNvGrpSpPr/>
          <p:nvPr/>
        </p:nvGrpSpPr>
        <p:grpSpPr>
          <a:xfrm>
            <a:off x="617538" y="2057400"/>
            <a:ext cx="7535862" cy="4194175"/>
            <a:chOff x="389" y="1296"/>
            <a:chExt cx="4747" cy="2642"/>
          </a:xfrm>
        </p:grpSpPr>
        <p:grpSp>
          <p:nvGrpSpPr>
            <p:cNvPr id="60419" name="组合 611331"/>
            <p:cNvGrpSpPr/>
            <p:nvPr/>
          </p:nvGrpSpPr>
          <p:grpSpPr>
            <a:xfrm>
              <a:off x="1284" y="1424"/>
              <a:ext cx="3852" cy="1928"/>
              <a:chOff x="1245" y="1200"/>
              <a:chExt cx="3687" cy="2040"/>
            </a:xfrm>
          </p:grpSpPr>
          <p:sp>
            <p:nvSpPr>
              <p:cNvPr id="60420" name="直接连接符 611332"/>
              <p:cNvSpPr/>
              <p:nvPr/>
            </p:nvSpPr>
            <p:spPr>
              <a:xfrm>
                <a:off x="1324" y="2016"/>
                <a:ext cx="3420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421" name="直接连接符 611333"/>
              <p:cNvSpPr/>
              <p:nvPr/>
            </p:nvSpPr>
            <p:spPr>
              <a:xfrm>
                <a:off x="1324" y="2465"/>
                <a:ext cx="3459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422" name="直接连接符 611334"/>
              <p:cNvSpPr/>
              <p:nvPr/>
            </p:nvSpPr>
            <p:spPr>
              <a:xfrm>
                <a:off x="1324" y="2914"/>
                <a:ext cx="3459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423" name="直接连接符 611335"/>
              <p:cNvSpPr/>
              <p:nvPr/>
            </p:nvSpPr>
            <p:spPr>
              <a:xfrm>
                <a:off x="1324" y="1526"/>
                <a:ext cx="3420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  <p:sp>
            <p:nvSpPr>
              <p:cNvPr id="60424" name="直接连接符 611336"/>
              <p:cNvSpPr/>
              <p:nvPr/>
            </p:nvSpPr>
            <p:spPr>
              <a:xfrm>
                <a:off x="1245" y="3240"/>
                <a:ext cx="3687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lg"/>
              </a:ln>
            </p:spPr>
          </p:sp>
          <p:sp>
            <p:nvSpPr>
              <p:cNvPr id="60425" name="直接连接符 611337"/>
              <p:cNvSpPr/>
              <p:nvPr/>
            </p:nvSpPr>
            <p:spPr>
              <a:xfrm flipV="1">
                <a:off x="1245" y="1200"/>
                <a:ext cx="0" cy="204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lg"/>
              </a:ln>
            </p:spPr>
          </p:sp>
        </p:grpSp>
        <p:grpSp>
          <p:nvGrpSpPr>
            <p:cNvPr id="60426" name="组合 611338"/>
            <p:cNvGrpSpPr/>
            <p:nvPr/>
          </p:nvGrpSpPr>
          <p:grpSpPr>
            <a:xfrm>
              <a:off x="1308" y="1451"/>
              <a:ext cx="3692" cy="1747"/>
              <a:chOff x="1268" y="1229"/>
              <a:chExt cx="3534" cy="1848"/>
            </a:xfrm>
          </p:grpSpPr>
          <p:graphicFrame>
            <p:nvGraphicFramePr>
              <p:cNvPr id="60427" name="对象 611339"/>
              <p:cNvGraphicFramePr/>
              <p:nvPr/>
            </p:nvGraphicFramePr>
            <p:xfrm>
              <a:off x="1268" y="1229"/>
              <a:ext cx="3534" cy="1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7" name="" r:id="rId1" imgW="6729730" imgH="3451225" progId="MS_ClipArt_Gallery.2">
                      <p:embed/>
                    </p:oleObj>
                  </mc:Choice>
                  <mc:Fallback>
                    <p:oleObj name="" r:id="rId1" imgW="6729730" imgH="3451225" progId="MS_ClipArt_Gallery.2">
                      <p:embed/>
                      <p:pic>
                        <p:nvPicPr>
                          <p:cNvPr id="0" name="图片 3076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268" y="1229"/>
                            <a:ext cx="3534" cy="182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0428" name="矩形 611340"/>
              <p:cNvSpPr/>
              <p:nvPr/>
            </p:nvSpPr>
            <p:spPr>
              <a:xfrm>
                <a:off x="1405" y="2669"/>
                <a:ext cx="589" cy="408"/>
              </a:xfrm>
              <a:prstGeom prst="rect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anchor="ctr" anchorCtr="0"/>
              <a:p>
                <a:pPr algn="ctr"/>
                <a:r>
                  <a:rPr lang="en-US" altLang="zh-TW" sz="2800" b="1">
                    <a:solidFill>
                      <a:srgbClr val="FF0000"/>
                    </a:solidFill>
                    <a:latin typeface="Tahoma" panose="020B0604030504040204" pitchFamily="34" charset="0"/>
                    <a:ea typeface="DFKai-SB" pitchFamily="65" charset="-120"/>
                  </a:rPr>
                  <a:t>I</a:t>
                </a:r>
                <a:endParaRPr lang="en-US" altLang="zh-TW" sz="2800" b="1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endParaRPr>
              </a:p>
            </p:txBody>
          </p:sp>
          <p:sp>
            <p:nvSpPr>
              <p:cNvPr id="60429" name="矩形 611341"/>
              <p:cNvSpPr/>
              <p:nvPr/>
            </p:nvSpPr>
            <p:spPr>
              <a:xfrm>
                <a:off x="2306" y="2220"/>
                <a:ext cx="590" cy="408"/>
              </a:xfrm>
              <a:prstGeom prst="rect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anchor="ctr" anchorCtr="0"/>
              <a:p>
                <a:pPr algn="ctr"/>
                <a:r>
                  <a:rPr lang="en-US" altLang="zh-TW" sz="2800" b="1">
                    <a:solidFill>
                      <a:srgbClr val="FF0000"/>
                    </a:solidFill>
                    <a:latin typeface="Tahoma" panose="020B0604030504040204" pitchFamily="34" charset="0"/>
                    <a:ea typeface="DFKai-SB" pitchFamily="65" charset="-120"/>
                  </a:rPr>
                  <a:t>II</a:t>
                </a:r>
                <a:endParaRPr lang="en-US" altLang="zh-TW" sz="2800" b="1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endParaRPr>
              </a:p>
            </p:txBody>
          </p:sp>
          <p:sp>
            <p:nvSpPr>
              <p:cNvPr id="60430" name="矩形 611342"/>
              <p:cNvSpPr/>
              <p:nvPr/>
            </p:nvSpPr>
            <p:spPr>
              <a:xfrm>
                <a:off x="3211" y="1771"/>
                <a:ext cx="589" cy="408"/>
              </a:xfrm>
              <a:prstGeom prst="rect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anchor="ctr" anchorCtr="0"/>
              <a:p>
                <a:pPr algn="ctr"/>
                <a:r>
                  <a:rPr lang="en-US" altLang="zh-TW" sz="2800" b="1">
                    <a:solidFill>
                      <a:srgbClr val="FF0000"/>
                    </a:solidFill>
                    <a:latin typeface="Tahoma" panose="020B0604030504040204" pitchFamily="34" charset="0"/>
                    <a:ea typeface="DFKai-SB" pitchFamily="65" charset="-120"/>
                  </a:rPr>
                  <a:t>III</a:t>
                </a:r>
                <a:endParaRPr lang="en-US" altLang="zh-TW" sz="2800" b="1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endParaRPr>
              </a:p>
            </p:txBody>
          </p:sp>
          <p:sp>
            <p:nvSpPr>
              <p:cNvPr id="60431" name="矩形 611343"/>
              <p:cNvSpPr/>
              <p:nvPr/>
            </p:nvSpPr>
            <p:spPr>
              <a:xfrm>
                <a:off x="4115" y="1282"/>
                <a:ext cx="589" cy="408"/>
              </a:xfrm>
              <a:prstGeom prst="rect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anchor="ctr" anchorCtr="0"/>
              <a:p>
                <a:pPr algn="ctr"/>
                <a:r>
                  <a:rPr lang="en-US" altLang="zh-TW" sz="2800" b="1">
                    <a:solidFill>
                      <a:srgbClr val="FF0000"/>
                    </a:solidFill>
                    <a:latin typeface="Tahoma" panose="020B0604030504040204" pitchFamily="34" charset="0"/>
                    <a:ea typeface="DFKai-SB" pitchFamily="65" charset="-120"/>
                  </a:rPr>
                  <a:t>IV</a:t>
                </a:r>
                <a:endParaRPr lang="en-US" altLang="zh-TW" sz="2800" b="1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endParaRPr>
              </a:p>
            </p:txBody>
          </p:sp>
        </p:grpSp>
        <p:sp>
          <p:nvSpPr>
            <p:cNvPr id="60432" name="文本框 611344"/>
            <p:cNvSpPr txBox="1"/>
            <p:nvPr/>
          </p:nvSpPr>
          <p:spPr>
            <a:xfrm>
              <a:off x="658" y="1613"/>
              <a:ext cx="628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連續生產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3" name="文本框 611345"/>
            <p:cNvSpPr txBox="1"/>
            <p:nvPr/>
          </p:nvSpPr>
          <p:spPr>
            <a:xfrm>
              <a:off x="542" y="2076"/>
              <a:ext cx="756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組裝線生產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4" name="文本框 611346"/>
            <p:cNvSpPr txBox="1"/>
            <p:nvPr/>
          </p:nvSpPr>
          <p:spPr>
            <a:xfrm>
              <a:off x="653" y="2503"/>
              <a:ext cx="628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批量生產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5" name="文本框 611347"/>
            <p:cNvSpPr txBox="1"/>
            <p:nvPr/>
          </p:nvSpPr>
          <p:spPr>
            <a:xfrm>
              <a:off x="521" y="2956"/>
              <a:ext cx="756" cy="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小批量生產</a:t>
              </a:r>
              <a:endParaRPr lang="zh-TW" altLang="zh-TW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6" name="文本框 611348"/>
            <p:cNvSpPr txBox="1"/>
            <p:nvPr/>
          </p:nvSpPr>
          <p:spPr>
            <a:xfrm rot="-5400000">
              <a:off x="-142" y="2330"/>
              <a:ext cx="129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製 程 結 構</a:t>
              </a:r>
              <a:r>
                <a:rPr lang="zh-TW" altLang="zh-TW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 - </a:t>
              </a:r>
              <a:r>
                <a:rPr lang="zh-TW" altLang="en-US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彈 性</a:t>
              </a:r>
              <a:endParaRPr lang="zh-TW" altLang="en-US" b="1" i="1" u="sng">
                <a:solidFill>
                  <a:srgbClr val="FF0000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7" name="文本框 611349"/>
            <p:cNvSpPr txBox="1"/>
            <p:nvPr/>
          </p:nvSpPr>
          <p:spPr>
            <a:xfrm>
              <a:off x="1271" y="3391"/>
              <a:ext cx="884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數量少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標準化程度低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8" name="文本框 611350"/>
            <p:cNvSpPr txBox="1"/>
            <p:nvPr/>
          </p:nvSpPr>
          <p:spPr>
            <a:xfrm>
              <a:off x="2292" y="3391"/>
              <a:ext cx="756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數量少</a:t>
              </a:r>
              <a:endParaRPr lang="zh-TW" altLang="zh-TW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產品多樣化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39" name="文本框 611351"/>
            <p:cNvSpPr txBox="1"/>
            <p:nvPr/>
          </p:nvSpPr>
          <p:spPr>
            <a:xfrm>
              <a:off x="3180" y="3391"/>
              <a:ext cx="884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數量多</a:t>
              </a:r>
              <a:endParaRPr lang="zh-TW" altLang="zh-TW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少許主要產品</a:t>
              </a:r>
              <a:endParaRPr lang="zh-TW" altLang="en-US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40" name="文本框 611352"/>
            <p:cNvSpPr txBox="1"/>
            <p:nvPr/>
          </p:nvSpPr>
          <p:spPr>
            <a:xfrm>
              <a:off x="4175" y="3391"/>
              <a:ext cx="884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數量多</a:t>
              </a:r>
              <a:endParaRPr lang="zh-TW" altLang="zh-TW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  <a:p>
              <a:pPr algn="ctr"/>
              <a:r>
                <a:rPr lang="zh-TW" altLang="en-US" sz="1600" b="1" dirty="0">
                  <a:solidFill>
                    <a:srgbClr val="000099"/>
                  </a:solidFill>
                  <a:latin typeface="Tahoma" panose="020B0604030504040204" pitchFamily="34" charset="0"/>
                  <a:ea typeface="DFKai-SB" pitchFamily="65" charset="-120"/>
                </a:rPr>
                <a:t>標準化程度高</a:t>
              </a:r>
              <a:endParaRPr lang="zh-TW" altLang="zh-TW" sz="1600" b="1">
                <a:solidFill>
                  <a:srgbClr val="000099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41" name="文本框 611353"/>
            <p:cNvSpPr txBox="1"/>
            <p:nvPr/>
          </p:nvSpPr>
          <p:spPr>
            <a:xfrm>
              <a:off x="2094" y="3707"/>
              <a:ext cx="208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zh-TW" altLang="en-US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產 品 結 構</a:t>
              </a:r>
              <a:r>
                <a:rPr lang="zh-TW" altLang="zh-TW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  - </a:t>
              </a:r>
              <a:r>
                <a:rPr lang="zh-TW" altLang="en-US" b="1" i="1" u="sng" dirty="0">
                  <a:solidFill>
                    <a:srgbClr val="FF0000"/>
                  </a:solidFill>
                  <a:latin typeface="Tahoma" panose="020B0604030504040204" pitchFamily="34" charset="0"/>
                  <a:ea typeface="DFKai-SB" pitchFamily="65" charset="-120"/>
                </a:rPr>
                <a:t>可 靠 度 與 成 本</a:t>
              </a:r>
              <a:endParaRPr lang="zh-TW" altLang="zh-TW" b="1" i="1" u="sng">
                <a:solidFill>
                  <a:srgbClr val="FF0000"/>
                </a:solidFill>
                <a:latin typeface="Tahoma" panose="020B0604030504040204" pitchFamily="34" charset="0"/>
                <a:ea typeface="DFKai-SB" pitchFamily="65" charset="-120"/>
              </a:endParaRPr>
            </a:p>
          </p:txBody>
        </p:sp>
        <p:sp>
          <p:nvSpPr>
            <p:cNvPr id="60442" name="文本框 611354"/>
            <p:cNvSpPr txBox="1"/>
            <p:nvPr/>
          </p:nvSpPr>
          <p:spPr>
            <a:xfrm>
              <a:off x="1440" y="1568"/>
              <a:ext cx="1596" cy="9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Your Suppliers are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Ineffective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if you and your supplier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are not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Strategically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  <a:p>
              <a:r>
                <a:rPr lang="en-US" altLang="zh-TW" sz="1600" b="1" i="1">
                  <a:solidFill>
                    <a:srgbClr val="CC0000"/>
                  </a:solidFill>
                  <a:latin typeface="Comic Sans MS" panose="030F0702030302020204" pitchFamily="66" charset="0"/>
                  <a:ea typeface="PMingLiU" pitchFamily="18" charset="-120"/>
                </a:rPr>
                <a:t>Aligned.</a:t>
              </a:r>
              <a:endParaRPr lang="en-US" altLang="zh-TW" sz="1600" b="1" i="1">
                <a:solidFill>
                  <a:srgbClr val="CC0000"/>
                </a:solidFill>
                <a:latin typeface="Comic Sans MS" panose="030F0702030302020204" pitchFamily="66" charset="0"/>
                <a:ea typeface="PMingLiU" pitchFamily="18" charset="-120"/>
              </a:endParaRPr>
            </a:p>
          </p:txBody>
        </p:sp>
        <p:graphicFrame>
          <p:nvGraphicFramePr>
            <p:cNvPr id="60443" name="对象 611355"/>
            <p:cNvGraphicFramePr/>
            <p:nvPr/>
          </p:nvGraphicFramePr>
          <p:xfrm>
            <a:off x="3072" y="1296"/>
            <a:ext cx="751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3" imgW="5349875" imgH="2911475" progId="MS_ClipArt_Gallery.2">
                    <p:embed/>
                  </p:oleObj>
                </mc:Choice>
                <mc:Fallback>
                  <p:oleObj name="" r:id="rId3" imgW="5349875" imgH="2911475" progId="MS_ClipArt_Gallery.2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072" y="1296"/>
                          <a:ext cx="751" cy="40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标题 613377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策略性的供货商选择</a:t>
            </a:r>
            <a:endParaRPr lang="en-US" altLang="zh-TW" sz="3500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62466" name="组合 613378"/>
          <p:cNvGrpSpPr/>
          <p:nvPr/>
        </p:nvGrpSpPr>
        <p:grpSpPr>
          <a:xfrm>
            <a:off x="1141413" y="1828800"/>
            <a:ext cx="6732587" cy="4329113"/>
            <a:chOff x="718" y="1152"/>
            <a:chExt cx="4242" cy="2727"/>
          </a:xfrm>
        </p:grpSpPr>
        <p:sp>
          <p:nvSpPr>
            <p:cNvPr id="62467" name="矩形 613379"/>
            <p:cNvSpPr/>
            <p:nvPr/>
          </p:nvSpPr>
          <p:spPr>
            <a:xfrm>
              <a:off x="1119" y="1200"/>
              <a:ext cx="1776" cy="1134"/>
            </a:xfrm>
            <a:prstGeom prst="rect">
              <a:avLst/>
            </a:pr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lIns="0" rIns="0" anchor="ctr" anchorCtr="1"/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u="sng" dirty="0">
                  <a:solidFill>
                    <a:srgbClr val="FF0000"/>
                  </a:solidFill>
                  <a:latin typeface="DFKai-SB" pitchFamily="65" charset="-120"/>
                  <a:ea typeface="DFKai-SB" pitchFamily="65" charset="-120"/>
                </a:rPr>
                <a:t>關 鍵 性 材 料</a:t>
              </a:r>
              <a:endParaRPr lang="zh-TW" altLang="en-US" sz="2000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en-US" altLang="zh-TW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  <a:sym typeface="Monotype Sorts" pitchFamily="2" charset="2"/>
                </a:rPr>
                <a:t> 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降低風險策略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取代 </a:t>
              </a:r>
              <a:r>
                <a:rPr lang="en-US" altLang="zh-TW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/ 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更新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減少供應風險</a:t>
              </a:r>
              <a:endParaRPr lang="zh-TW" altLang="en-US" sz="2000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68" name="矩形 613380"/>
            <p:cNvSpPr/>
            <p:nvPr/>
          </p:nvSpPr>
          <p:spPr>
            <a:xfrm>
              <a:off x="3024" y="1200"/>
              <a:ext cx="1776" cy="1134"/>
            </a:xfrm>
            <a:prstGeom prst="rect">
              <a:avLst/>
            </a:pr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lIns="0" rIns="0" anchor="ctr" anchorCtr="1"/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u="sng" dirty="0">
                  <a:solidFill>
                    <a:srgbClr val="FF0000"/>
                  </a:solidFill>
                  <a:latin typeface="DFKai-SB" pitchFamily="65" charset="-120"/>
                  <a:ea typeface="DFKai-SB" pitchFamily="65" charset="-120"/>
                </a:rPr>
                <a:t>策 略 性 材 料</a:t>
              </a:r>
              <a:endParaRPr lang="zh-TW" altLang="zh-TW" sz="2000" b="1" u="sng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endParaRPr lang="zh-TW" altLang="zh-TW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en-US" altLang="zh-TW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  <a:sym typeface="Monotype Sorts" pitchFamily="2" charset="2"/>
                </a:rPr>
                <a:t> 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  <a:sym typeface="Monotype Sorts" pitchFamily="2" charset="2"/>
                </a:rPr>
                <a:t>供應商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聯盟策略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長期關係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策略聯盟</a:t>
              </a:r>
              <a:endParaRPr lang="zh-TW" altLang="zh-TW" sz="2000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69" name="矩形 613381"/>
            <p:cNvSpPr/>
            <p:nvPr/>
          </p:nvSpPr>
          <p:spPr>
            <a:xfrm>
              <a:off x="1119" y="2448"/>
              <a:ext cx="1776" cy="1134"/>
            </a:xfrm>
            <a:prstGeom prst="rect">
              <a:avLst/>
            </a:pr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lIns="0" rIns="0" anchor="ctr" anchorCtr="1"/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u="sng" dirty="0">
                  <a:solidFill>
                    <a:srgbClr val="FF0000"/>
                  </a:solidFill>
                  <a:latin typeface="DFKai-SB" pitchFamily="65" charset="-120"/>
                  <a:ea typeface="DFKai-SB" pitchFamily="65" charset="-120"/>
                </a:rPr>
                <a:t>一 般 性 材 料</a:t>
              </a:r>
              <a:endParaRPr lang="zh-TW" altLang="zh-TW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endParaRPr lang="zh-TW" altLang="zh-TW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en-US" altLang="zh-TW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  <a:sym typeface="Monotype Sorts" pitchFamily="2" charset="2"/>
                </a:rPr>
                <a:t> 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聯合操作策略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改善運籌成本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改善管理成本</a:t>
              </a:r>
              <a:endParaRPr lang="zh-TW" altLang="zh-TW" sz="2000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70" name="矩形 613382"/>
            <p:cNvSpPr/>
            <p:nvPr/>
          </p:nvSpPr>
          <p:spPr>
            <a:xfrm>
              <a:off x="3024" y="2448"/>
              <a:ext cx="1776" cy="1134"/>
            </a:xfrm>
            <a:prstGeom prst="rect">
              <a:avLst/>
            </a:prstGeom>
            <a:solidFill>
              <a:srgbClr val="00FF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lIns="0" rIns="0" anchor="ctr" anchorCtr="1"/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zh-TW" altLang="en-US" sz="2000" b="1" u="sng" dirty="0">
                  <a:solidFill>
                    <a:srgbClr val="FF0000"/>
                  </a:solidFill>
                  <a:latin typeface="DFKai-SB" pitchFamily="65" charset="-120"/>
                  <a:ea typeface="DFKai-SB" pitchFamily="65" charset="-120"/>
                </a:rPr>
                <a:t>槓 桿 性 材 料</a:t>
              </a:r>
              <a:endParaRPr lang="zh-TW" altLang="zh-TW" sz="2000" b="1" u="sng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endParaRPr lang="zh-TW" altLang="zh-TW" sz="2000" b="1" u="sng" dirty="0">
                <a:solidFill>
                  <a:srgbClr val="FF0000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>
                <a:lnSpc>
                  <a:spcPct val="90000"/>
                </a:lnSpc>
                <a:buClr>
                  <a:srgbClr val="FF33CC"/>
                </a:buClr>
                <a:buFont typeface="Monotype Sorts" pitchFamily="2" charset="2"/>
              </a:pPr>
              <a:r>
                <a:rPr lang="en-US" altLang="zh-TW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  <a:sym typeface="Monotype Sorts" pitchFamily="2" charset="2"/>
                </a:rPr>
                <a:t> </a:t>
              </a:r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價格槓桿策略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/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善用競爭比價</a:t>
              </a:r>
              <a:endParaRPr lang="zh-TW" altLang="en-US" sz="2000" b="1" dirty="0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  <a:p>
              <a:pPr algn="ctr"/>
              <a:r>
                <a:rPr lang="zh-TW" altLang="en-US" sz="2000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與供應商簽長期合約</a:t>
              </a:r>
              <a:endParaRPr lang="zh-TW" altLang="zh-TW" sz="2000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  <a:sym typeface="Monotype Sorts" pitchFamily="2" charset="2"/>
              </a:endParaRPr>
            </a:p>
          </p:txBody>
        </p:sp>
        <p:sp>
          <p:nvSpPr>
            <p:cNvPr id="62471" name="文本框 613383"/>
            <p:cNvSpPr txBox="1"/>
            <p:nvPr/>
          </p:nvSpPr>
          <p:spPr>
            <a:xfrm>
              <a:off x="4700" y="3633"/>
              <a:ext cx="26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1429" tIns="45715" rIns="91429" bIns="45715" anchor="t" anchorCtr="0">
              <a:spAutoFit/>
            </a:bodyPr>
            <a:p>
              <a:r>
                <a:rPr lang="zh-TW" altLang="en-US" b="1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高</a:t>
              </a:r>
              <a:endParaRPr lang="zh-TW" altLang="en-US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72" name="文本框 613384"/>
            <p:cNvSpPr txBox="1"/>
            <p:nvPr/>
          </p:nvSpPr>
          <p:spPr>
            <a:xfrm>
              <a:off x="720" y="3648"/>
              <a:ext cx="2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429" tIns="45715" rIns="91429" bIns="45715" anchor="t" anchorCtr="0">
              <a:spAutoFit/>
            </a:bodyPr>
            <a:p>
              <a:pPr algn="ctr"/>
              <a:r>
                <a:rPr lang="zh-TW" altLang="en-US" b="1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低</a:t>
              </a:r>
              <a:endParaRPr lang="zh-TW" altLang="en-US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73" name="直接连接符 613385"/>
            <p:cNvSpPr/>
            <p:nvPr/>
          </p:nvSpPr>
          <p:spPr>
            <a:xfrm>
              <a:off x="1104" y="3744"/>
              <a:ext cx="3552" cy="0"/>
            </a:xfrm>
            <a:prstGeom prst="line">
              <a:avLst/>
            </a:prstGeom>
            <a:ln w="76200" cap="flat" cmpd="sng">
              <a:solidFill>
                <a:srgbClr val="000099"/>
              </a:solidFill>
              <a:prstDash val="solid"/>
              <a:miter/>
              <a:headEnd type="triangle" w="med" len="med"/>
              <a:tailEnd type="triangle" w="med" len="med"/>
            </a:ln>
          </p:spPr>
        </p:sp>
        <p:sp>
          <p:nvSpPr>
            <p:cNvPr id="62474" name="直接连接符 613386"/>
            <p:cNvSpPr/>
            <p:nvPr/>
          </p:nvSpPr>
          <p:spPr>
            <a:xfrm flipH="1" flipV="1">
              <a:off x="864" y="1392"/>
              <a:ext cx="0" cy="2256"/>
            </a:xfrm>
            <a:prstGeom prst="line">
              <a:avLst/>
            </a:prstGeom>
            <a:ln w="76200" cap="flat" cmpd="sng">
              <a:solidFill>
                <a:srgbClr val="000099"/>
              </a:solidFill>
              <a:prstDash val="solid"/>
              <a:miter/>
              <a:headEnd type="triangle" w="med" len="med"/>
              <a:tailEnd type="triangle" w="med" len="med"/>
            </a:ln>
          </p:spPr>
        </p:sp>
        <p:sp>
          <p:nvSpPr>
            <p:cNvPr id="62475" name="文本框 613387"/>
            <p:cNvSpPr txBox="1"/>
            <p:nvPr/>
          </p:nvSpPr>
          <p:spPr>
            <a:xfrm>
              <a:off x="2448" y="3648"/>
              <a:ext cx="105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lIns="36000" rIns="36000" anchor="t" anchorCtr="0">
              <a:spAutoFit/>
            </a:bodyPr>
            <a:p>
              <a:pPr algn="ctr"/>
              <a:r>
                <a:rPr lang="zh-TW" altLang="en-US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採購的金額</a:t>
              </a:r>
              <a:endParaRPr lang="zh-TW" altLang="en-US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76" name="文本框 613388"/>
            <p:cNvSpPr txBox="1"/>
            <p:nvPr/>
          </p:nvSpPr>
          <p:spPr>
            <a:xfrm>
              <a:off x="718" y="1975"/>
              <a:ext cx="289" cy="82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vert="eaVert" wrap="none" tIns="82800" bIns="82800" anchor="t" anchorCtr="0">
              <a:spAutoFit/>
            </a:bodyPr>
            <a:p>
              <a:r>
                <a:rPr lang="zh-TW" altLang="en-US" b="1" dirty="0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採購的風險</a:t>
              </a:r>
              <a:endParaRPr lang="zh-TW" altLang="en-US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  <p:sp>
          <p:nvSpPr>
            <p:cNvPr id="62477" name="文本框 613389"/>
            <p:cNvSpPr txBox="1"/>
            <p:nvPr/>
          </p:nvSpPr>
          <p:spPr>
            <a:xfrm>
              <a:off x="720" y="1152"/>
              <a:ext cx="2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429" tIns="45715" rIns="91429" bIns="45715" anchor="t" anchorCtr="0">
              <a:spAutoFit/>
            </a:bodyPr>
            <a:p>
              <a:pPr algn="ctr"/>
              <a:r>
                <a:rPr lang="zh-TW" altLang="en-US" b="1">
                  <a:solidFill>
                    <a:srgbClr val="000099"/>
                  </a:solidFill>
                  <a:latin typeface="DFKai-SB" pitchFamily="65" charset="-120"/>
                  <a:ea typeface="DFKai-SB" pitchFamily="65" charset="-120"/>
                </a:rPr>
                <a:t>高</a:t>
              </a:r>
              <a:endParaRPr lang="zh-TW" altLang="en-US" b="1">
                <a:solidFill>
                  <a:srgbClr val="000099"/>
                </a:solidFill>
                <a:latin typeface="DFKai-SB" pitchFamily="65" charset="-120"/>
                <a:ea typeface="DFKai-SB" pitchFamily="65" charset="-120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标题 487425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5638800" cy="4572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货商搜寻与访查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64514" name="文本框 487426"/>
          <p:cNvSpPr txBox="1"/>
          <p:nvPr/>
        </p:nvSpPr>
        <p:spPr>
          <a:xfrm>
            <a:off x="1143000" y="1295400"/>
            <a:ext cx="7696200" cy="5330825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spAutoFit/>
          </a:bodyPr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理念 经营理念、永续经营、中长期计划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经营 经营手法、经营实绩、经营管理、往来厂商、	      财务体质、企划质量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意愿 合作意愿、服务态度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规模 产能、设备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成本 成本结构、竞争优势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技术 设计、开发、采购、制造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TW" altLang="en-US" sz="3200" b="1" dirty="0">
                <a:latin typeface="Arial" panose="020B0604020202020204" pitchFamily="34" charset="0"/>
                <a:ea typeface="DFKai-SB" pitchFamily="65" charset="-120"/>
              </a:rPr>
              <a:t>交期 交期管理、管理体制</a:t>
            </a:r>
            <a:endParaRPr lang="zh-TW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zh-CN" altLang="en-US" sz="3200" b="1" dirty="0">
                <a:latin typeface="Arial" panose="020B0604020202020204" pitchFamily="34" charset="0"/>
                <a:ea typeface="DFKai-SB" pitchFamily="65" charset="-120"/>
              </a:rPr>
              <a:t>质量 质量经营管理、质量保证</a:t>
            </a:r>
            <a:endParaRPr lang="zh-CN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</a:pPr>
            <a:endParaRPr lang="zh-TW" altLang="en-US" sz="32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lr>
                <a:schemeClr val="hlink"/>
              </a:buClr>
              <a:buFont typeface="Wingdings" panose="05000000000000000000" pitchFamily="2" charset="2"/>
              <a:buChar char="q"/>
            </a:pPr>
            <a:endParaRPr lang="zh-TW" altLang="en-US" sz="3200" b="1">
              <a:latin typeface="Arial" panose="020B0604020202020204" pitchFamily="34" charset="0"/>
              <a:ea typeface="DFKai-SB" pitchFamily="65" charset="-120"/>
            </a:endParaRPr>
          </a:p>
        </p:txBody>
      </p:sp>
      <p:pic>
        <p:nvPicPr>
          <p:cNvPr id="64515" name="图片 487427" descr="BD06982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800" y="5562600"/>
            <a:ext cx="1820863" cy="876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1" name="标题 520193"/>
          <p:cNvSpPr>
            <a:spLocks noGrp="1"/>
          </p:cNvSpPr>
          <p:nvPr>
            <p:ph type="ctrTitle"/>
          </p:nvPr>
        </p:nvSpPr>
        <p:spPr>
          <a:xfrm>
            <a:off x="533400" y="15240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选择供货商之准则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66562" name="矩形 520194"/>
          <p:cNvSpPr/>
          <p:nvPr/>
        </p:nvSpPr>
        <p:spPr>
          <a:xfrm>
            <a:off x="2514600" y="381000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 eaLnBrk="0" hangingPunct="0"/>
            <a:endParaRPr lang="zh-CN" altLang="en-US" sz="3600" b="1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66563" name="矩形 520195"/>
          <p:cNvSpPr/>
          <p:nvPr/>
        </p:nvSpPr>
        <p:spPr>
          <a:xfrm>
            <a:off x="990600" y="1219200"/>
            <a:ext cx="3124200" cy="4659313"/>
          </a:xfrm>
          <a:prstGeom prst="rect">
            <a:avLst/>
          </a:prstGeom>
          <a:noFill/>
          <a:ln w="9525">
            <a:noFill/>
          </a:ln>
        </p:spPr>
        <p:txBody>
          <a:bodyPr lIns="190500" tIns="46038" rIns="190500" bIns="46038" anchor="t" anchorCtr="0">
            <a:spAutoFit/>
          </a:bodyPr>
          <a:p>
            <a:pPr eaLnBrk="0" hangingPunct="0"/>
            <a:r>
              <a:rPr lang="zh-TW" altLang="en-US" sz="2800" b="1" u="sng" dirty="0">
                <a:solidFill>
                  <a:srgbClr val="0000CC"/>
                </a:solidFill>
                <a:latin typeface="DFKai-SB" pitchFamily="65" charset="-120"/>
                <a:ea typeface="DFKai-SB" pitchFamily="65" charset="-120"/>
              </a:rPr>
              <a:t>基本之要件</a:t>
            </a:r>
            <a:endParaRPr lang="zh-TW" altLang="en-US" sz="2800" b="1" dirty="0">
              <a:solidFill>
                <a:srgbClr val="0000CC"/>
              </a:solidFill>
              <a:latin typeface="DFKai-SB" pitchFamily="65" charset="-120"/>
              <a:ea typeface="DFKai-SB" pitchFamily="65" charset="-120"/>
            </a:endParaRPr>
          </a:p>
          <a:p>
            <a:pPr eaLnBrk="0" hangingPunct="0"/>
            <a:endParaRPr lang="zh-TW" altLang="en-US" sz="16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>
                <a:latin typeface="Arial" panose="020B0604020202020204" pitchFamily="34" charset="0"/>
                <a:ea typeface="DFKai-SB" pitchFamily="65" charset="-120"/>
              </a:rPr>
              <a:t>Quality</a:t>
            </a:r>
            <a:endParaRPr lang="en-US" altLang="zh-TW" sz="24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Delivery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Cost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Service Package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Responsiveness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Commitment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endParaRPr lang="en-US" altLang="zh-TW" sz="20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endParaRPr lang="en-US" altLang="zh-TW" sz="2000">
              <a:latin typeface="Times New Roman" panose="02020603050405020304" pitchFamily="18" charset="0"/>
              <a:ea typeface="DFKai-SB" pitchFamily="65" charset="-120"/>
            </a:endParaRPr>
          </a:p>
        </p:txBody>
      </p:sp>
      <p:sp>
        <p:nvSpPr>
          <p:cNvPr id="66564" name="矩形 520196"/>
          <p:cNvSpPr/>
          <p:nvPr/>
        </p:nvSpPr>
        <p:spPr>
          <a:xfrm>
            <a:off x="4343400" y="1219200"/>
            <a:ext cx="4343400" cy="4659313"/>
          </a:xfrm>
          <a:prstGeom prst="rect">
            <a:avLst/>
          </a:prstGeom>
          <a:noFill/>
          <a:ln w="9525">
            <a:noFill/>
          </a:ln>
        </p:spPr>
        <p:txBody>
          <a:bodyPr lIns="190500" tIns="46038" rIns="190500" bIns="46038" anchor="t" anchorCtr="0">
            <a:spAutoFit/>
          </a:bodyPr>
          <a:p>
            <a:pPr eaLnBrk="0" hangingPunct="0"/>
            <a:r>
              <a:rPr lang="zh-CN" altLang="en-US" sz="2800" b="1" u="sng" dirty="0">
                <a:solidFill>
                  <a:srgbClr val="0000CC"/>
                </a:solidFill>
                <a:latin typeface="DFKai-SB" pitchFamily="65" charset="-120"/>
                <a:ea typeface="DFKai-SB" pitchFamily="65" charset="-120"/>
              </a:rPr>
              <a:t>长期之要件</a:t>
            </a:r>
            <a:endParaRPr lang="zh-CN" altLang="en-US" sz="2800" b="1" u="sng" dirty="0">
              <a:solidFill>
                <a:srgbClr val="0000CC"/>
              </a:solidFill>
              <a:latin typeface="DFKai-SB" pitchFamily="65" charset="-120"/>
              <a:ea typeface="DFKai-SB" pitchFamily="65" charset="-120"/>
            </a:endParaRPr>
          </a:p>
          <a:p>
            <a:pPr eaLnBrk="0" hangingPunct="0"/>
            <a:endParaRPr lang="en-US" altLang="zh-TW" sz="1600" b="1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dirty="0">
                <a:latin typeface="DFKai-SB" pitchFamily="65" charset="-120"/>
                <a:ea typeface="DFKai-SB" pitchFamily="65" charset="-120"/>
              </a:rPr>
              <a:t>长期稳定供应</a:t>
            </a:r>
            <a:endParaRPr lang="zh-CN" altLang="en-US" sz="2400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产能之相对扩展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健全之企业体质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正确且相近之经营理念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产品未来方向符合需要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50000"/>
              </a:lnSpc>
              <a:buSzPct val="85000"/>
              <a:buFont typeface="Monotype Sorts" pitchFamily="2" charset="2"/>
              <a:buChar char="o"/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长期合作意愿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/>
            <a:endParaRPr lang="en-US" altLang="zh-TW" sz="2000">
              <a:latin typeface="Times New Roman" panose="02020603050405020304" pitchFamily="18" charset="0"/>
              <a:ea typeface="DFKai-SB" pitchFamily="65" charset="-120"/>
            </a:endParaRPr>
          </a:p>
          <a:p>
            <a:pPr eaLnBrk="0" hangingPunct="0"/>
            <a:endParaRPr lang="en-US" altLang="zh-TW" sz="2000">
              <a:latin typeface="Times New Roman" panose="02020603050405020304" pitchFamily="18" charset="0"/>
              <a:ea typeface="DFKai-SB" pitchFamily="65" charset="-120"/>
            </a:endParaRPr>
          </a:p>
        </p:txBody>
      </p:sp>
      <p:pic>
        <p:nvPicPr>
          <p:cNvPr id="66565" name="图片 520197" descr="PE07677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5334000"/>
            <a:ext cx="1028700" cy="1031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标题 41267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99"/>
                </a:solidFill>
                <a:latin typeface="仿宋_GB2312" pitchFamily="49" charset="-122"/>
                <a:ea typeface="仿宋_GB2312" pitchFamily="49" charset="-122"/>
              </a:rPr>
              <a:t>货商评选</a:t>
            </a:r>
            <a:endParaRPr lang="zh-TW" altLang="en-US" sz="3500" b="0">
              <a:solidFill>
                <a:srgbClr val="000099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68610" name="文本占位符 412674"/>
          <p:cNvSpPr>
            <a:spLocks noGrp="1"/>
          </p:cNvSpPr>
          <p:nvPr>
            <p:ph idx="1"/>
          </p:nvPr>
        </p:nvSpPr>
        <p:spPr>
          <a:xfrm>
            <a:off x="838200" y="1868488"/>
            <a:ext cx="7772400" cy="4010025"/>
          </a:xfrm>
        </p:spPr>
        <p:txBody>
          <a:bodyPr anchor="t" anchorCtr="0"/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执行合约能力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Ability to perform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财务状况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Financial status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成本系统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Cost system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质量系统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Quality assurance, quality control, and related systems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组织与管理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Organization and management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劳工状况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Labor status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7" name="标题 38912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TW" altLang="en-US" sz="36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策略性伙伴（</a:t>
            </a:r>
            <a:r>
              <a:rPr lang="en-US" altLang="zh-TW" sz="36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Strategic Partner</a:t>
            </a:r>
            <a:r>
              <a:rPr lang="zh-TW" altLang="en-US" sz="36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）条件</a:t>
            </a:r>
            <a:endParaRPr lang="zh-TW" altLang="en-US" sz="36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70658" name="矩形 389122"/>
          <p:cNvSpPr/>
          <p:nvPr/>
        </p:nvSpPr>
        <p:spPr>
          <a:xfrm>
            <a:off x="2667000" y="152400"/>
            <a:ext cx="4114800" cy="8540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 eaLnBrk="0" hangingPunct="0"/>
            <a:endParaRPr lang="zh-CN" altLang="en-US" sz="3200" b="1" dirty="0">
              <a:solidFill>
                <a:srgbClr val="0000CC"/>
              </a:solidFill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70659" name="矩形 389123"/>
          <p:cNvSpPr/>
          <p:nvPr/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r>
              <a:rPr lang="en-US" altLang="zh-TW" sz="4400">
                <a:solidFill>
                  <a:schemeClr val="bg1"/>
                </a:solidFill>
                <a:latin typeface="MingLiU" pitchFamily="49" charset="-120"/>
                <a:ea typeface="MingLiU" pitchFamily="49" charset="-120"/>
              </a:rPr>
              <a:t>Partner</a:t>
            </a:r>
            <a:endParaRPr lang="en-US" altLang="zh-TW" sz="4400">
              <a:solidFill>
                <a:schemeClr val="bg1"/>
              </a:solidFill>
              <a:latin typeface="MingLiU" pitchFamily="49" charset="-120"/>
              <a:ea typeface="MingLiU" pitchFamily="49" charset="-120"/>
            </a:endParaRPr>
          </a:p>
        </p:txBody>
      </p:sp>
      <p:sp>
        <p:nvSpPr>
          <p:cNvPr id="70660" name="矩形 389124"/>
          <p:cNvSpPr/>
          <p:nvPr/>
        </p:nvSpPr>
        <p:spPr>
          <a:xfrm>
            <a:off x="762000" y="1371600"/>
            <a:ext cx="7772400" cy="5408295"/>
          </a:xfrm>
          <a:prstGeom prst="rect">
            <a:avLst/>
          </a:prstGeom>
          <a:noFill/>
          <a:ln w="9525">
            <a:noFill/>
          </a:ln>
        </p:spPr>
        <p:txBody>
          <a:bodyPr lIns="190500" tIns="46038" rIns="190500" bIns="46038" anchor="t" anchorCtr="0">
            <a:spAutoFit/>
          </a:bodyPr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产能在业界占相当比重（或市场占有率）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居业界技术领先地位（技术创新）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列入策略客户</a:t>
            </a:r>
            <a:r>
              <a:rPr lang="en-US" altLang="zh-TW" sz="2400" b="1">
                <a:latin typeface="DFKai-SB" pitchFamily="65" charset="-120"/>
                <a:ea typeface="DFKai-SB" pitchFamily="65" charset="-120"/>
              </a:rPr>
              <a:t>House Account</a:t>
            </a:r>
            <a:endParaRPr lang="en-US" altLang="zh-TW" sz="2400" b="1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能提供材料成本之竞争优势（</a:t>
            </a:r>
            <a:r>
              <a:rPr lang="en-US" altLang="zh-CN" sz="2400" b="1">
                <a:latin typeface="DFKai-SB" pitchFamily="65" charset="-120"/>
                <a:ea typeface="DFKai-SB" pitchFamily="65" charset="-120"/>
              </a:rPr>
              <a:t>VA</a:t>
            </a: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能力）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高阶主管重视程度高，且提供</a:t>
            </a:r>
            <a:r>
              <a:rPr lang="en-US" altLang="zh-TW" sz="2400" b="1">
                <a:latin typeface="DFKai-SB" pitchFamily="65" charset="-120"/>
                <a:ea typeface="DFKai-SB" pitchFamily="65" charset="-120"/>
              </a:rPr>
              <a:t>Policy Support</a:t>
            </a:r>
            <a:endParaRPr lang="en-US" altLang="zh-TW" sz="2400" b="1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产品之规格及质量有竞争条件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400" b="1" dirty="0">
                <a:latin typeface="DFKai-SB" pitchFamily="65" charset="-120"/>
                <a:ea typeface="DFKai-SB" pitchFamily="65" charset="-120"/>
              </a:rPr>
              <a:t>未来能提供</a:t>
            </a:r>
            <a:r>
              <a:rPr lang="en-US" altLang="zh-TW" sz="2400" b="1">
                <a:latin typeface="DFKai-SB" pitchFamily="65" charset="-120"/>
                <a:ea typeface="DFKai-SB" pitchFamily="65" charset="-120"/>
              </a:rPr>
              <a:t>Global Support</a:t>
            </a:r>
            <a:endParaRPr lang="en-US" altLang="zh-TW" sz="2400" b="1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经营管理与本公司相辅相成，或可提供未来合作机会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DFKai-SB" pitchFamily="65" charset="-120"/>
                <a:ea typeface="DFKai-SB" pitchFamily="65" charset="-120"/>
              </a:rPr>
              <a:t>产品线的广度与深度足够</a:t>
            </a: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400" b="1" dirty="0">
                <a:latin typeface="仿宋_GB2312" pitchFamily="49" charset="-122"/>
                <a:ea typeface="仿宋_GB2312" pitchFamily="49" charset="-122"/>
                <a:sym typeface="+mn-ea"/>
              </a:rPr>
              <a:t>更多采购管理资料免费领取：</a:t>
            </a:r>
            <a:r>
              <a:rPr lang="en-US" altLang="zh-CN" sz="2400" b="1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zh-CN" altLang="en-US" sz="2400" b="1" dirty="0">
              <a:latin typeface="仿宋_GB2312" pitchFamily="49" charset="-122"/>
              <a:ea typeface="仿宋_GB2312" pitchFamily="49" charset="-122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</a:pPr>
            <a:endParaRPr lang="zh-CN" altLang="en-US" sz="2400" b="1" dirty="0">
              <a:latin typeface="DFKai-SB" pitchFamily="65" charset="-12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endParaRPr lang="en-US" altLang="zh-TW" sz="2400" b="1">
              <a:latin typeface="DFKai-SB" pitchFamily="65" charset="-12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5" name="文本框 375809"/>
          <p:cNvSpPr txBox="1"/>
          <p:nvPr/>
        </p:nvSpPr>
        <p:spPr>
          <a:xfrm>
            <a:off x="2576513" y="2478088"/>
            <a:ext cx="184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72706" name="标题 375810"/>
          <p:cNvSpPr>
            <a:spLocks noGrp="1"/>
          </p:cNvSpPr>
          <p:nvPr>
            <p:ph type="title" idx="4294967295"/>
          </p:nvPr>
        </p:nvSpPr>
        <p:spPr>
          <a:xfrm>
            <a:off x="533400" y="2895600"/>
            <a:ext cx="8458200" cy="762000"/>
          </a:xfrm>
        </p:spPr>
        <p:txBody>
          <a:bodyPr anchor="b" anchorCtr="0"/>
          <a:p>
            <a:r>
              <a:rPr lang="zh-CN" altLang="en-US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七、有效的质量管理及绩效评估</a:t>
            </a:r>
            <a:endParaRPr lang="en-US" altLang="zh-TW" sz="3500" b="0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3" name="标题 615425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供应厂商评等的用途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74754" name="文本占位符 615426"/>
          <p:cNvSpPr>
            <a:spLocks noGrp="1"/>
          </p:cNvSpPr>
          <p:nvPr>
            <p:ph idx="1"/>
          </p:nvPr>
        </p:nvSpPr>
        <p:spPr>
          <a:xfrm>
            <a:off x="762000" y="1066800"/>
            <a:ext cx="7772400" cy="4114800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衡量供货商的能力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Supplier capabilities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衡量供货商的国际化与当地交货能力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International and local capabilities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定价方法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Pricing methods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衡量供货商财务健全与否　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Financial strength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仓储的位置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Inventory locations and methods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交货绩效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Delivery performance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质量纪录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Quality history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服务纪录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Service history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利润率与存货周转率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Margin performance and inventory turnover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80000"/>
              <a:buFont typeface="Wingdings" panose="05000000000000000000" pitchFamily="2" charset="2"/>
              <a:buChar char="q"/>
            </a:pPr>
            <a:r>
              <a:rPr lang="zh-TW" altLang="en-US" sz="2100" b="1" dirty="0">
                <a:latin typeface="仿宋_GB2312" pitchFamily="49" charset="-122"/>
                <a:ea typeface="仿宋_GB2312" pitchFamily="49" charset="-122"/>
              </a:rPr>
              <a:t>创新的纪录与绩效 </a:t>
            </a:r>
            <a:r>
              <a:rPr lang="en-US" altLang="zh-TW" sz="2100" b="1">
                <a:latin typeface="仿宋_GB2312" pitchFamily="49" charset="-122"/>
                <a:ea typeface="仿宋_GB2312" pitchFamily="49" charset="-122"/>
              </a:rPr>
              <a:t>Innovation history and performance</a:t>
            </a:r>
            <a:endParaRPr lang="en-US" altLang="zh-TW" sz="21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1" name="标题 617473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供货商管理的要件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76802" name="组合 617474"/>
          <p:cNvGrpSpPr/>
          <p:nvPr/>
        </p:nvGrpSpPr>
        <p:grpSpPr>
          <a:xfrm>
            <a:off x="1143000" y="1981200"/>
            <a:ext cx="6400800" cy="4114800"/>
            <a:chOff x="720" y="1248"/>
            <a:chExt cx="4464" cy="2928"/>
          </a:xfrm>
        </p:grpSpPr>
        <p:grpSp>
          <p:nvGrpSpPr>
            <p:cNvPr id="76803" name="组合 617475"/>
            <p:cNvGrpSpPr/>
            <p:nvPr/>
          </p:nvGrpSpPr>
          <p:grpSpPr>
            <a:xfrm>
              <a:off x="720" y="1582"/>
              <a:ext cx="4332" cy="2050"/>
              <a:chOff x="1008" y="1486"/>
              <a:chExt cx="4332" cy="2050"/>
            </a:xfrm>
          </p:grpSpPr>
          <p:grpSp>
            <p:nvGrpSpPr>
              <p:cNvPr id="76804" name="组合 617476"/>
              <p:cNvGrpSpPr/>
              <p:nvPr/>
            </p:nvGrpSpPr>
            <p:grpSpPr>
              <a:xfrm>
                <a:off x="1008" y="1486"/>
                <a:ext cx="1745" cy="779"/>
                <a:chOff x="1152" y="1342"/>
                <a:chExt cx="1745" cy="779"/>
              </a:xfrm>
            </p:grpSpPr>
            <p:graphicFrame>
              <p:nvGraphicFramePr>
                <p:cNvPr id="76805" name="对象 617477"/>
                <p:cNvGraphicFramePr/>
                <p:nvPr/>
              </p:nvGraphicFramePr>
              <p:xfrm>
                <a:off x="1152" y="1342"/>
                <a:ext cx="634" cy="72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1" name="" r:id="rId1" imgW="3246120" imgH="3699510" progId="MS_ClipArt_Gallery.2">
                        <p:embed/>
                      </p:oleObj>
                    </mc:Choice>
                    <mc:Fallback>
                      <p:oleObj name="" r:id="rId1" imgW="3246120" imgH="3699510" progId="MS_ClipArt_Gallery.2">
                        <p:embed/>
                        <p:pic>
                          <p:nvPicPr>
                            <p:cNvPr id="0" name="图片 3080"/>
                            <p:cNvPicPr/>
                            <p:nvPr/>
                          </p:nvPicPr>
                          <p:blipFill>
                            <a:blip r:embed="rId2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9966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52" y="1342"/>
                              <a:ext cx="634" cy="72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6806" name="文本框 617478"/>
                <p:cNvSpPr txBox="1"/>
                <p:nvPr/>
              </p:nvSpPr>
              <p:spPr>
                <a:xfrm>
                  <a:off x="1728" y="1534"/>
                  <a:ext cx="1169" cy="58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r>
                    <a:rPr lang="en-US" altLang="zh-TW" sz="4800" b="1" err="1">
                      <a:solidFill>
                        <a:srgbClr val="996600"/>
                      </a:solidFill>
                      <a:latin typeface="Times New Roman" panose="02020603050405020304" pitchFamily="18" charset="0"/>
                      <a:ea typeface="PMingLiU" pitchFamily="18" charset="-120"/>
                    </a:rPr>
                    <a:t>uality</a:t>
                  </a:r>
                  <a:endParaRPr lang="en-US" altLang="zh-TW" sz="4800" b="1">
                    <a:solidFill>
                      <a:srgbClr val="996600"/>
                    </a:solidFill>
                    <a:latin typeface="Times New Roman" panose="02020603050405020304" pitchFamily="18" charset="0"/>
                    <a:ea typeface="PMingLiU" pitchFamily="18" charset="-120"/>
                  </a:endParaRPr>
                </a:p>
              </p:txBody>
            </p:sp>
          </p:grpSp>
          <p:grpSp>
            <p:nvGrpSpPr>
              <p:cNvPr id="76807" name="组合 617479"/>
              <p:cNvGrpSpPr/>
              <p:nvPr/>
            </p:nvGrpSpPr>
            <p:grpSpPr>
              <a:xfrm>
                <a:off x="1152" y="2748"/>
                <a:ext cx="1128" cy="788"/>
                <a:chOff x="1296" y="2928"/>
                <a:chExt cx="1128" cy="788"/>
              </a:xfrm>
            </p:grpSpPr>
            <p:graphicFrame>
              <p:nvGraphicFramePr>
                <p:cNvPr id="76808" name="对象 617480"/>
                <p:cNvGraphicFramePr/>
                <p:nvPr/>
              </p:nvGraphicFramePr>
              <p:xfrm>
                <a:off x="1296" y="2928"/>
                <a:ext cx="517" cy="69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79" name="" r:id="rId3" imgW="1680845" imgH="2244090" progId="MS_ClipArt_Gallery.2">
                        <p:embed/>
                      </p:oleObj>
                    </mc:Choice>
                    <mc:Fallback>
                      <p:oleObj name="" r:id="rId3" imgW="1680845" imgH="2244090" progId="MS_ClipArt_Gallery.2">
                        <p:embed/>
                        <p:pic>
                          <p:nvPicPr>
                            <p:cNvPr id="0" name="图片 3078"/>
                            <p:cNvPicPr/>
                            <p:nvPr/>
                          </p:nvPicPr>
                          <p:blipFill>
                            <a:blip r:embed="rId4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FF00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96" y="2928"/>
                              <a:ext cx="517" cy="69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6809" name="文本框 617481"/>
                <p:cNvSpPr txBox="1"/>
                <p:nvPr/>
              </p:nvSpPr>
              <p:spPr>
                <a:xfrm>
                  <a:off x="1776" y="3129"/>
                  <a:ext cx="648" cy="58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r>
                    <a:rPr lang="en-US" altLang="zh-TW" sz="4800" b="1" err="1">
                      <a:solidFill>
                        <a:srgbClr val="CC0000"/>
                      </a:solidFill>
                      <a:latin typeface="Times New Roman" panose="02020603050405020304" pitchFamily="18" charset="0"/>
                      <a:ea typeface="PMingLiU" pitchFamily="18" charset="-120"/>
                    </a:rPr>
                    <a:t>ost</a:t>
                  </a:r>
                  <a:endParaRPr lang="en-US" altLang="zh-TW" sz="4800" b="1">
                    <a:solidFill>
                      <a:srgbClr val="CC0000"/>
                    </a:solidFill>
                    <a:latin typeface="Times New Roman" panose="02020603050405020304" pitchFamily="18" charset="0"/>
                    <a:ea typeface="PMingLiU" pitchFamily="18" charset="-120"/>
                  </a:endParaRPr>
                </a:p>
              </p:txBody>
            </p:sp>
          </p:grpSp>
          <p:grpSp>
            <p:nvGrpSpPr>
              <p:cNvPr id="76810" name="组合 617482"/>
              <p:cNvGrpSpPr/>
              <p:nvPr/>
            </p:nvGrpSpPr>
            <p:grpSpPr>
              <a:xfrm>
                <a:off x="3360" y="1497"/>
                <a:ext cx="1860" cy="730"/>
                <a:chOff x="3504" y="1353"/>
                <a:chExt cx="1860" cy="730"/>
              </a:xfrm>
            </p:grpSpPr>
            <p:graphicFrame>
              <p:nvGraphicFramePr>
                <p:cNvPr id="76811" name="对象 617483"/>
                <p:cNvGraphicFramePr/>
                <p:nvPr/>
              </p:nvGraphicFramePr>
              <p:xfrm>
                <a:off x="3504" y="1353"/>
                <a:ext cx="591" cy="56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2" name="" r:id="rId5" imgW="6075045" imgH="5825490" progId="MS_ClipArt_Gallery.2">
                        <p:embed/>
                      </p:oleObj>
                    </mc:Choice>
                    <mc:Fallback>
                      <p:oleObj name="" r:id="rId5" imgW="6075045" imgH="5825490" progId="MS_ClipArt_Gallery.2">
                        <p:embed/>
                        <p:pic>
                          <p:nvPicPr>
                            <p:cNvPr id="0" name="图片 3081"/>
                            <p:cNvPicPr/>
                            <p:nvPr/>
                          </p:nvPicPr>
                          <p:blipFill>
                            <a:blip r:embed="rId6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6A0199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504" y="1353"/>
                              <a:ext cx="591" cy="56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6812" name="文本框 617484"/>
                <p:cNvSpPr txBox="1"/>
                <p:nvPr/>
              </p:nvSpPr>
              <p:spPr>
                <a:xfrm>
                  <a:off x="4008" y="1497"/>
                  <a:ext cx="1356" cy="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r>
                    <a:rPr lang="en-US" altLang="zh-TW" sz="4800" b="1" err="1">
                      <a:solidFill>
                        <a:srgbClr val="710199"/>
                      </a:solidFill>
                      <a:latin typeface="Times New Roman" panose="02020603050405020304" pitchFamily="18" charset="0"/>
                      <a:ea typeface="PMingLiU" pitchFamily="18" charset="-120"/>
                    </a:rPr>
                    <a:t>elivery</a:t>
                  </a:r>
                  <a:endParaRPr lang="en-US" altLang="zh-TW" sz="4800" b="1">
                    <a:solidFill>
                      <a:srgbClr val="710199"/>
                    </a:solidFill>
                    <a:latin typeface="Times New Roman" panose="02020603050405020304" pitchFamily="18" charset="0"/>
                    <a:ea typeface="PMingLiU" pitchFamily="18" charset="-120"/>
                  </a:endParaRPr>
                </a:p>
              </p:txBody>
            </p:sp>
          </p:grpSp>
          <p:grpSp>
            <p:nvGrpSpPr>
              <p:cNvPr id="76813" name="组合 617485"/>
              <p:cNvGrpSpPr/>
              <p:nvPr/>
            </p:nvGrpSpPr>
            <p:grpSpPr>
              <a:xfrm>
                <a:off x="3456" y="2736"/>
                <a:ext cx="1884" cy="751"/>
                <a:chOff x="3600" y="2916"/>
                <a:chExt cx="1884" cy="751"/>
              </a:xfrm>
            </p:grpSpPr>
            <p:graphicFrame>
              <p:nvGraphicFramePr>
                <p:cNvPr id="76814" name="对象 617486"/>
                <p:cNvGraphicFramePr/>
                <p:nvPr/>
              </p:nvGraphicFramePr>
              <p:xfrm>
                <a:off x="3600" y="2916"/>
                <a:ext cx="720" cy="58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0" name="" r:id="rId7" imgW="2385695" imgH="1948815" progId="MS_ClipArt_Gallery.2">
                        <p:embed/>
                      </p:oleObj>
                    </mc:Choice>
                    <mc:Fallback>
                      <p:oleObj name="" r:id="rId7" imgW="2385695" imgH="1948815" progId="MS_ClipArt_Gallery.2">
                        <p:embed/>
                        <p:pic>
                          <p:nvPicPr>
                            <p:cNvPr id="0" name="图片 3079"/>
                            <p:cNvPicPr/>
                            <p:nvPr/>
                          </p:nvPicPr>
                          <p:blipFill>
                            <a:blip r:embed="rId8">
                              <a:clrChange>
                                <a:clrFrom>
                                  <a:srgbClr val="000000"/>
                                </a:clrFrom>
                                <a:clrTo>
                                  <a:srgbClr val="006600"/>
                                </a:clrTo>
                              </a:clrChange>
                            </a:blip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00" y="2916"/>
                              <a:ext cx="720" cy="588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6815" name="文本框 617487"/>
                <p:cNvSpPr txBox="1"/>
                <p:nvPr/>
              </p:nvSpPr>
              <p:spPr>
                <a:xfrm>
                  <a:off x="4272" y="3081"/>
                  <a:ext cx="1212" cy="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r>
                    <a:rPr lang="en-US" altLang="zh-TW" sz="4800" b="1" err="1">
                      <a:solidFill>
                        <a:srgbClr val="006600"/>
                      </a:solidFill>
                      <a:latin typeface="Times New Roman" panose="02020603050405020304" pitchFamily="18" charset="0"/>
                      <a:ea typeface="PMingLiU" pitchFamily="18" charset="-120"/>
                    </a:rPr>
                    <a:t>ervice</a:t>
                  </a:r>
                  <a:endParaRPr lang="en-US" altLang="zh-TW" sz="4800" b="1">
                    <a:solidFill>
                      <a:srgbClr val="006600"/>
                    </a:solidFill>
                    <a:latin typeface="Times New Roman" panose="02020603050405020304" pitchFamily="18" charset="0"/>
                    <a:ea typeface="PMingLiU" pitchFamily="18" charset="-120"/>
                  </a:endParaRPr>
                </a:p>
              </p:txBody>
            </p:sp>
          </p:grpSp>
          <p:graphicFrame>
            <p:nvGraphicFramePr>
              <p:cNvPr id="76816" name="对象 617488"/>
              <p:cNvGraphicFramePr/>
              <p:nvPr/>
            </p:nvGraphicFramePr>
            <p:xfrm>
              <a:off x="2544" y="2310"/>
              <a:ext cx="673" cy="6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4" name="" r:id="rId9" imgW="766445" imgH="758190" progId="MS_ClipArt_Gallery.2">
                      <p:embed/>
                    </p:oleObj>
                  </mc:Choice>
                  <mc:Fallback>
                    <p:oleObj name="" r:id="rId9" imgW="766445" imgH="758190" progId="MS_ClipArt_Gallery.2">
                      <p:embed/>
                      <p:pic>
                        <p:nvPicPr>
                          <p:cNvPr id="0" name="图片 3083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2544" y="2310"/>
                            <a:ext cx="673" cy="66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6817" name="圆角矩形标注 617489"/>
            <p:cNvSpPr/>
            <p:nvPr/>
          </p:nvSpPr>
          <p:spPr>
            <a:xfrm>
              <a:off x="1392" y="1248"/>
              <a:ext cx="1488" cy="480"/>
            </a:xfrm>
            <a:prstGeom prst="wedgeRoundRectCallout">
              <a:avLst>
                <a:gd name="adj1" fmla="val -44356"/>
                <a:gd name="adj2" fmla="val 70000"/>
                <a:gd name="adj3" fmla="val 16667"/>
              </a:avLst>
            </a:prstGeom>
            <a:solidFill>
              <a:srgbClr val="996633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 eaLnBrk="0" hangingPunct="0"/>
              <a:r>
                <a:rPr lang="en-US" altLang="zh-TW" sz="2000" b="1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rPr>
                <a:t>Defect</a:t>
              </a:r>
              <a:endParaRPr lang="en-US" altLang="zh-TW" sz="2000" b="1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  <a:p>
              <a:pPr algn="ctr" eaLnBrk="0" hangingPunct="0"/>
              <a:r>
                <a:rPr lang="en-US" altLang="zh-TW" sz="2000" b="1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rPr>
                <a:t>Prevention</a:t>
              </a:r>
              <a:endParaRPr lang="en-US" altLang="zh-TW" sz="2000" b="1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76818" name="圆角矩形标注 617490"/>
            <p:cNvSpPr/>
            <p:nvPr/>
          </p:nvSpPr>
          <p:spPr>
            <a:xfrm>
              <a:off x="1296" y="3696"/>
              <a:ext cx="1392" cy="480"/>
            </a:xfrm>
            <a:prstGeom prst="wedgeRoundRectCallout">
              <a:avLst>
                <a:gd name="adj1" fmla="val -35991"/>
                <a:gd name="adj2" fmla="val -80000"/>
                <a:gd name="adj3" fmla="val 16667"/>
              </a:avLst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 eaLnBrk="0" hangingPunct="0"/>
              <a:r>
                <a:rPr lang="en-US" altLang="zh-TW" sz="2000" b="1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rPr>
                <a:t>Open Book Management</a:t>
              </a:r>
              <a:endParaRPr lang="en-US" altLang="zh-TW" sz="2000" b="1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76819" name="圆角矩形标注 617491"/>
            <p:cNvSpPr/>
            <p:nvPr/>
          </p:nvSpPr>
          <p:spPr>
            <a:xfrm>
              <a:off x="3744" y="1248"/>
              <a:ext cx="1440" cy="480"/>
            </a:xfrm>
            <a:prstGeom prst="wedgeRoundRectCallout">
              <a:avLst>
                <a:gd name="adj1" fmla="val -44167"/>
                <a:gd name="adj2" fmla="val 70000"/>
                <a:gd name="adj3" fmla="val 16667"/>
              </a:avLst>
            </a:prstGeom>
            <a:solidFill>
              <a:srgbClr val="6A01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 eaLnBrk="0" hangingPunct="0"/>
              <a:r>
                <a:rPr lang="en-US" altLang="zh-TW" sz="2000" b="1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rPr>
                <a:t>Cycle Time &amp; Lead Time</a:t>
              </a:r>
              <a:endParaRPr lang="en-US" altLang="zh-TW" sz="2000" b="1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  <p:sp>
          <p:nvSpPr>
            <p:cNvPr id="76820" name="圆角矩形标注 617492"/>
            <p:cNvSpPr/>
            <p:nvPr/>
          </p:nvSpPr>
          <p:spPr>
            <a:xfrm>
              <a:off x="3696" y="3648"/>
              <a:ext cx="1392" cy="480"/>
            </a:xfrm>
            <a:prstGeom prst="wedgeRoundRectCallout">
              <a:avLst>
                <a:gd name="adj1" fmla="val -35130"/>
                <a:gd name="adj2" fmla="val -87500"/>
                <a:gd name="adj3" fmla="val 16667"/>
              </a:avLst>
            </a:prstGeom>
            <a:solidFill>
              <a:srgbClr val="008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p>
              <a:pPr algn="ctr" eaLnBrk="0" hangingPunct="0"/>
              <a:r>
                <a:rPr lang="en-US" altLang="zh-TW" sz="2000" b="1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rPr>
                <a:t>Responsiveness</a:t>
              </a:r>
              <a:endParaRPr lang="en-US" altLang="zh-TW" sz="2000" b="1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8849" name="对象 619521"/>
          <p:cNvGraphicFramePr/>
          <p:nvPr/>
        </p:nvGraphicFramePr>
        <p:xfrm>
          <a:off x="6400800" y="4648200"/>
          <a:ext cx="1524000" cy="143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2980055" imgH="2795905" progId="MS_ClipArt_Gallery.2">
                  <p:embed/>
                </p:oleObj>
              </mc:Choice>
              <mc:Fallback>
                <p:oleObj name="" r:id="rId1" imgW="2980055" imgH="2795905" progId="MS_ClipArt_Gallery.2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400800" y="4648200"/>
                        <a:ext cx="1524000" cy="1430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0" name="标题 619522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 anchor="b" anchorCtr="0"/>
          <a:p>
            <a:r>
              <a:rPr lang="zh-TW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供货商绩效评估</a:t>
            </a:r>
            <a:br>
              <a:rPr lang="zh-TW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zh-TW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Key Performance Indicator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78851" name="文本占位符 619523"/>
          <p:cNvSpPr>
            <a:spLocks noGrp="1"/>
          </p:cNvSpPr>
          <p:nvPr>
            <p:ph idx="1"/>
          </p:nvPr>
        </p:nvSpPr>
        <p:spPr>
          <a:xfrm>
            <a:off x="914400" y="1719263"/>
            <a:ext cx="7772400" cy="4011612"/>
          </a:xfrm>
        </p:spPr>
        <p:txBody>
          <a:bodyPr anchor="t" anchorCtr="0"/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成本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zh-TW" sz="2600" b="1" dirty="0">
                <a:latin typeface="仿宋_GB2312" pitchFamily="49" charset="-122"/>
                <a:ea typeface="仿宋_GB2312" pitchFamily="49" charset="-122"/>
              </a:rPr>
              <a:t>准时交货率</a:t>
            </a:r>
            <a:endParaRPr lang="zh-CN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zh-TW" sz="2600" b="1" dirty="0">
                <a:latin typeface="仿宋_GB2312" pitchFamily="49" charset="-122"/>
                <a:ea typeface="仿宋_GB2312" pitchFamily="49" charset="-122"/>
              </a:rPr>
              <a:t>电子转帐的能力</a:t>
            </a:r>
            <a:endParaRPr lang="zh-CN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zh-TW" sz="2600" b="1" dirty="0">
                <a:latin typeface="仿宋_GB2312" pitchFamily="49" charset="-122"/>
                <a:ea typeface="仿宋_GB2312" pitchFamily="49" charset="-122"/>
              </a:rPr>
              <a:t>透过电子商务(e-commerce)采购的能力</a:t>
            </a:r>
            <a:endParaRPr lang="zh-TW" altLang="zh-TW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对于新技术的投资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对于顾客电话响应的时效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TW" altLang="en-US" sz="2600" b="1" dirty="0">
                <a:latin typeface="仿宋_GB2312" pitchFamily="49" charset="-122"/>
                <a:ea typeface="仿宋_GB2312" pitchFamily="49" charset="-122"/>
              </a:rPr>
              <a:t>折扣率</a:t>
            </a:r>
            <a:endParaRPr lang="zh-TW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产品不良率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  <a:buClr>
                <a:schemeClr val="hlink"/>
              </a:buClr>
              <a:buSzPct val="90000"/>
              <a:buFont typeface="Wingdings" panose="05000000000000000000" pitchFamily="2" charset="2"/>
              <a:buChar char="q"/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文件与发票的错误率</a:t>
            </a:r>
            <a:endParaRPr lang="zh-TW" altLang="en-US" sz="2600" b="1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0897" name="对象 620545"/>
          <p:cNvGraphicFramePr/>
          <p:nvPr/>
        </p:nvGraphicFramePr>
        <p:xfrm>
          <a:off x="6248400" y="4446588"/>
          <a:ext cx="1482725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1330325" imgH="1092835" progId="MS_ClipArt_Gallery.2">
                  <p:embed/>
                </p:oleObj>
              </mc:Choice>
              <mc:Fallback>
                <p:oleObj name="" r:id="rId1" imgW="1330325" imgH="1092835" progId="MS_ClipArt_Gallery.2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48400" y="4446588"/>
                        <a:ext cx="1482725" cy="1217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898" name="标题 620546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供应厂商评等法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Performance Rating Methods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80899" name="文本占位符 620547"/>
          <p:cNvSpPr>
            <a:spLocks noGrp="1"/>
          </p:cNvSpPr>
          <p:nvPr>
            <p:ph idx="1"/>
          </p:nvPr>
        </p:nvSpPr>
        <p:spPr>
          <a:xfrm>
            <a:off x="1066800" y="2387600"/>
            <a:ext cx="7315200" cy="2154238"/>
          </a:xfrm>
        </p:spPr>
        <p:txBody>
          <a:bodyPr anchor="t" anchorCtr="0"/>
          <a:p>
            <a:pPr defTabSz="914400">
              <a:lnSpc>
                <a:spcPct val="90000"/>
              </a:lnSpc>
              <a:tabLst>
                <a:tab pos="2091055" algn="l"/>
                <a:tab pos="2195830" algn="l"/>
              </a:tabLst>
            </a:pPr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项目列举法 	</a:t>
            </a:r>
            <a:endParaRPr lang="zh-CN" altLang="en-US" b="1" dirty="0">
              <a:latin typeface="仿宋_GB2312" pitchFamily="49" charset="-122"/>
              <a:ea typeface="仿宋_GB2312" pitchFamily="49" charset="-122"/>
            </a:endParaRPr>
          </a:p>
          <a:p>
            <a:pPr defTabSz="914400">
              <a:lnSpc>
                <a:spcPct val="90000"/>
              </a:lnSpc>
              <a:buNone/>
              <a:tabLst>
                <a:tab pos="2091055" algn="l"/>
                <a:tab pos="2195830" algn="l"/>
              </a:tabLst>
            </a:pP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Categorical method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 defTabSz="914400">
              <a:lnSpc>
                <a:spcPct val="90000"/>
              </a:lnSpc>
              <a:tabLst>
                <a:tab pos="2091055" algn="l"/>
                <a:tab pos="2195830" algn="l"/>
              </a:tabLst>
            </a:pPr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加权指数法 	</a:t>
            </a:r>
            <a:endParaRPr lang="zh-CN" altLang="en-US" b="1" dirty="0">
              <a:latin typeface="仿宋_GB2312" pitchFamily="49" charset="-122"/>
              <a:ea typeface="仿宋_GB2312" pitchFamily="49" charset="-122"/>
            </a:endParaRPr>
          </a:p>
          <a:p>
            <a:pPr defTabSz="914400">
              <a:lnSpc>
                <a:spcPct val="90000"/>
              </a:lnSpc>
              <a:buNone/>
              <a:tabLst>
                <a:tab pos="2091055" algn="l"/>
                <a:tab pos="2195830" algn="l"/>
              </a:tabLst>
            </a:pP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Weighted-Factor method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  <a:p>
            <a:pPr defTabSz="914400">
              <a:lnSpc>
                <a:spcPct val="90000"/>
              </a:lnSpc>
              <a:tabLst>
                <a:tab pos="2091055" algn="l"/>
                <a:tab pos="2195830" algn="l"/>
              </a:tabLst>
            </a:pPr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成本比率法 	</a:t>
            </a:r>
            <a:endParaRPr lang="zh-TW" altLang="en-US" b="1" dirty="0">
              <a:latin typeface="仿宋_GB2312" pitchFamily="49" charset="-122"/>
              <a:ea typeface="仿宋_GB2312" pitchFamily="49" charset="-122"/>
            </a:endParaRPr>
          </a:p>
          <a:p>
            <a:pPr defTabSz="914400">
              <a:lnSpc>
                <a:spcPct val="90000"/>
              </a:lnSpc>
              <a:buNone/>
              <a:tabLst>
                <a:tab pos="2091055" algn="l"/>
                <a:tab pos="2195830" algn="l"/>
              </a:tabLst>
            </a:pPr>
            <a:r>
              <a:rPr lang="en-US" altLang="zh-TW" sz="2600" b="1">
                <a:latin typeface="仿宋_GB2312" pitchFamily="49" charset="-122"/>
                <a:ea typeface="仿宋_GB2312" pitchFamily="49" charset="-122"/>
              </a:rPr>
              <a:t>Cost-Ratio methods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5" name="标题 622593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项目列举法范例</a:t>
            </a:r>
            <a:endParaRPr lang="en-US" altLang="zh-TW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82946" name="文本占位符 622594"/>
          <p:cNvSpPr>
            <a:spLocks noGrp="1"/>
          </p:cNvSpPr>
          <p:nvPr>
            <p:ph idx="1"/>
          </p:nvPr>
        </p:nvSpPr>
        <p:spPr>
          <a:xfrm>
            <a:off x="685800" y="2090738"/>
            <a:ext cx="7772400" cy="4010025"/>
          </a:xfrm>
        </p:spPr>
        <p:txBody>
          <a:bodyPr anchor="t" anchorCtr="0"/>
          <a:p>
            <a:pPr>
              <a:lnSpc>
                <a:spcPct val="90000"/>
              </a:lnSpc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「项目列举法」是一个属于「定性</a:t>
            </a:r>
            <a:r>
              <a:rPr lang="en-US" altLang="zh-CN" sz="2600" b="1">
                <a:latin typeface="仿宋_GB2312" pitchFamily="49" charset="-122"/>
                <a:ea typeface="仿宋_GB2312" pitchFamily="49" charset="-122"/>
              </a:rPr>
              <a:t>(qualitative)</a:t>
            </a: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」的供货商评等方法，通常的作法是由采购、收料、品管、工程、会计等相关部门，针对其所关切的项目，如下表所示，综合每一个供货商过去以及现在的表现，评估其为「满意」、「尚可」、或是「不满意」。</a:t>
            </a:r>
            <a:endParaRPr lang="zh-CN" altLang="en-US" sz="26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600" b="1" dirty="0">
                <a:latin typeface="仿宋_GB2312" pitchFamily="49" charset="-122"/>
                <a:ea typeface="仿宋_GB2312" pitchFamily="49" charset="-122"/>
              </a:rPr>
              <a:t>虽然这个方法非常简单容易使用，却也可能流于主观判断，而无法真实反映供货商的整体绩效。另外，也无法针对某项较差的部份，作出改善的要求。</a:t>
            </a:r>
            <a:endParaRPr lang="en-US" altLang="zh-TW" sz="26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3" name="标题 623617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项目列举法范例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aphicFrame>
        <p:nvGraphicFramePr>
          <p:cNvPr id="84994" name="对象 623618"/>
          <p:cNvGraphicFramePr/>
          <p:nvPr/>
        </p:nvGraphicFramePr>
        <p:xfrm>
          <a:off x="762000" y="685800"/>
          <a:ext cx="7772400" cy="575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5867400" imgH="4714875" progId="Excel.Sheet.8">
                  <p:embed/>
                </p:oleObj>
              </mc:Choice>
              <mc:Fallback>
                <p:oleObj name="" r:id="rId1" imgW="5867400" imgH="4714875" progId="Excel.Sheet.8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685800"/>
                        <a:ext cx="7772400" cy="5759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标题 62464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4572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加权指数法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Weighted-Factor method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87042" name="文本占位符 624642"/>
          <p:cNvSpPr>
            <a:spLocks noGrp="1"/>
          </p:cNvSpPr>
          <p:nvPr>
            <p:ph idx="1"/>
          </p:nvPr>
        </p:nvSpPr>
        <p:spPr>
          <a:xfrm>
            <a:off x="685800" y="2090738"/>
            <a:ext cx="7772400" cy="4010025"/>
          </a:xfrm>
        </p:spPr>
        <p:txBody>
          <a:bodyPr anchor="t" anchorCtr="0"/>
          <a:p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「加权指数法」（</a:t>
            </a:r>
            <a:r>
              <a:rPr lang="en-US" altLang="zh-CN" b="1">
                <a:latin typeface="仿宋_GB2312" pitchFamily="49" charset="-122"/>
                <a:ea typeface="仿宋_GB2312" pitchFamily="49" charset="-122"/>
              </a:rPr>
              <a:t>Weighted-Point method</a:t>
            </a:r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）是一个属于「定量」的供货商评等方法，每一个评等的项目（一般为质量、价格、与交货情况）根据其重要性给予「加权」（</a:t>
            </a:r>
            <a:r>
              <a:rPr lang="en-US" altLang="zh-CN" b="1">
                <a:latin typeface="仿宋_GB2312" pitchFamily="49" charset="-122"/>
                <a:ea typeface="仿宋_GB2312" pitchFamily="49" charset="-122"/>
              </a:rPr>
              <a:t>Weight</a:t>
            </a:r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），来计算整体的分数，加权指数的总合必须是一百。</a:t>
            </a:r>
            <a:r>
              <a:rPr lang="zh-CN" altLang="en-US" b="1" dirty="0">
                <a:latin typeface="仿宋_GB2312" pitchFamily="49" charset="-122"/>
                <a:ea typeface="仿宋_GB2312" pitchFamily="49" charset="-122"/>
                <a:sym typeface="+mn-ea"/>
              </a:rPr>
              <a:t>更多采购管理资料免费领取：</a:t>
            </a:r>
            <a:r>
              <a:rPr lang="en-US" altLang="zh-CN" b="1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zh-CN" altLang="en-US" b="1" dirty="0">
              <a:latin typeface="仿宋_GB2312" pitchFamily="49" charset="-122"/>
              <a:ea typeface="仿宋_GB2312" pitchFamily="49" charset="-122"/>
            </a:endParaRPr>
          </a:p>
          <a:p>
            <a:pPr marL="0" indent="0">
              <a:buNone/>
            </a:pPr>
            <a:endParaRPr lang="en-US" altLang="zh-TW" b="1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9089" name="标题 625665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加权指数法范例</a:t>
            </a:r>
            <a:endParaRPr lang="en-US" altLang="zh-TW" sz="3500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89090" name="文本占位符 625666"/>
          <p:cNvSpPr>
            <a:spLocks noGrp="1"/>
          </p:cNvSpPr>
          <p:nvPr>
            <p:ph idx="1"/>
          </p:nvPr>
        </p:nvSpPr>
        <p:spPr>
          <a:xfrm>
            <a:off x="762000" y="1447800"/>
            <a:ext cx="7772400" cy="4114800"/>
          </a:xfrm>
        </p:spPr>
        <p:txBody>
          <a:bodyPr anchor="t" anchorCtr="0"/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	举例说，采购对于一项产品的「价格」给予「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50%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」的加权指数，「质量」的加权指数为「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30%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」，而「交货」的加权指数则为「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20%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」。三个供货商的报价分别为「甲供货商」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$59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元，「乙供货商」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$63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元，「丙供货商」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$70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元。在采购交易的一年当中，各供货商在各项的表现如下表所示。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endParaRPr lang="en-US" altLang="zh-TW" sz="1900" b="1" dirty="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		</a:t>
            </a:r>
            <a:r>
              <a:rPr lang="en-US" altLang="zh-CN" sz="1900">
                <a:latin typeface="仿宋_GB2312" pitchFamily="49" charset="-122"/>
                <a:ea typeface="仿宋_GB2312" pitchFamily="49" charset="-122"/>
              </a:rPr>
              <a:t>Price	</a:t>
            </a:r>
            <a:r>
              <a:rPr lang="zh-CN" altLang="en-US" sz="1900" dirty="0">
                <a:latin typeface="仿宋_GB2312" pitchFamily="49" charset="-122"/>
                <a:ea typeface="仿宋_GB2312" pitchFamily="49" charset="-122"/>
              </a:rPr>
              <a:t>总交货次数	迟交次数	退货次数</a:t>
            </a:r>
            <a:endParaRPr lang="zh-CN" altLang="en-US" sz="1900" dirty="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A	$59	65	13	6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B	$63	35	2	0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buNone/>
              <a:tabLst>
                <a:tab pos="568325" algn="l"/>
                <a:tab pos="1520825" algn="l"/>
                <a:tab pos="2567305" algn="l"/>
                <a:tab pos="3902075" algn="l"/>
                <a:tab pos="514667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C	$70	45	7	2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标题 626689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加权指数法范例</a:t>
            </a:r>
            <a:r>
              <a:rPr lang="en-US" altLang="zh-CN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...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91138" name="文本占位符 626690"/>
          <p:cNvSpPr>
            <a:spLocks noGrp="1"/>
          </p:cNvSpPr>
          <p:nvPr>
            <p:ph type="body" idx="4294967295"/>
          </p:nvPr>
        </p:nvSpPr>
        <p:spPr>
          <a:xfrm>
            <a:off x="685800" y="1066800"/>
            <a:ext cx="8077200" cy="5562600"/>
          </a:xfrm>
        </p:spPr>
        <p:txBody>
          <a:bodyPr vert="horz" anchor="t" anchorCtr="0"/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 b="1" u="sng">
                <a:latin typeface="仿宋_GB2312" pitchFamily="49" charset="-122"/>
                <a:ea typeface="仿宋_GB2312" pitchFamily="49" charset="-122"/>
              </a:rPr>
              <a:t>Weighted Factor Analysis - </a:t>
            </a:r>
            <a:r>
              <a:rPr lang="en-US" altLang="zh-TW" sz="1900" b="1" u="sng">
                <a:solidFill>
                  <a:srgbClr val="CC0000"/>
                </a:solidFill>
                <a:latin typeface="仿宋_GB2312" pitchFamily="49" charset="-122"/>
                <a:ea typeface="仿宋_GB2312" pitchFamily="49" charset="-122"/>
              </a:rPr>
              <a:t>Price</a:t>
            </a:r>
            <a:endParaRPr lang="en-US" altLang="zh-TW" sz="1900" u="sng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				Weighted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Bid	Direct Price			Average	Rating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Price	Comparison* 			Factor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A	$59	59/59	=	100.0%	x 0.50	= 50.0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B	$63	59/63	=	93.7%	x 0.50	= 46.8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C	$70	59/70	=	84.3%	x 0.50	= 42.1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700" dirty="0">
                <a:latin typeface="仿宋_GB2312" pitchFamily="49" charset="-122"/>
                <a:ea typeface="仿宋_GB2312" pitchFamily="49" charset="-122"/>
              </a:rPr>
              <a:t>* Lowest price offered/Actual price paid (</a:t>
            </a:r>
            <a:r>
              <a:rPr lang="zh-TW" altLang="en-US" sz="1700" dirty="0">
                <a:latin typeface="仿宋_GB2312" pitchFamily="49" charset="-122"/>
                <a:ea typeface="仿宋_GB2312" pitchFamily="49" charset="-122"/>
              </a:rPr>
              <a:t>以最低报价为分子</a:t>
            </a:r>
            <a:r>
              <a:rPr lang="en-US" altLang="zh-TW" sz="1700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17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endParaRPr lang="zh-TW" altLang="zh-TW" sz="1900" dirty="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 b="1" u="sng">
                <a:latin typeface="仿宋_GB2312" pitchFamily="49" charset="-122"/>
                <a:ea typeface="仿宋_GB2312" pitchFamily="49" charset="-122"/>
              </a:rPr>
              <a:t>Weighted Factor Analysis - </a:t>
            </a:r>
            <a:r>
              <a:rPr lang="en-US" altLang="zh-TW" sz="1900" b="1" u="sng">
                <a:solidFill>
                  <a:srgbClr val="CC0000"/>
                </a:solidFill>
                <a:latin typeface="仿宋_GB2312" pitchFamily="49" charset="-122"/>
                <a:ea typeface="仿宋_GB2312" pitchFamily="49" charset="-122"/>
              </a:rPr>
              <a:t>Quality</a:t>
            </a:r>
            <a:endParaRPr lang="en-US" altLang="zh-TW" sz="1900" u="sng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Total	Total			Weighted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Shipments	Shipments	Percent	Average	Rating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Received	Rejected	Accepted	Factor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A	65	6	90.8%	x 0.30	= 27.2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B	35	0	100.0%	x 0.30	= 30.0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C	45	2	95.6%	x 0.30	= 28.7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80000"/>
              </a:lnSpc>
              <a:buNone/>
              <a:tabLst>
                <a:tab pos="1333500" algn="l"/>
                <a:tab pos="2567305" algn="l"/>
                <a:tab pos="3624580" algn="l"/>
                <a:tab pos="3996055" algn="l"/>
                <a:tab pos="5238750" algn="l"/>
                <a:tab pos="6377305" algn="l"/>
              </a:tabLst>
            </a:pPr>
            <a:endParaRPr lang="zh-TW" altLang="zh-TW" sz="19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5" name="标题 627713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加权指数法范例</a:t>
            </a:r>
            <a:r>
              <a:rPr lang="en-US" altLang="zh-CN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...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93186" name="文本占位符 627714"/>
          <p:cNvSpPr>
            <a:spLocks noGrp="1"/>
          </p:cNvSpPr>
          <p:nvPr>
            <p:ph idx="1"/>
          </p:nvPr>
        </p:nvSpPr>
        <p:spPr>
          <a:xfrm>
            <a:off x="990600" y="990600"/>
            <a:ext cx="7467600" cy="5486400"/>
          </a:xfrm>
          <a:solidFill>
            <a:schemeClr val="bg1"/>
          </a:solidFill>
        </p:spPr>
        <p:txBody>
          <a:bodyPr vert="horz" anchor="t" anchorCtr="0"/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 b="1" u="sng">
                <a:latin typeface="仿宋_GB2312" pitchFamily="49" charset="-122"/>
                <a:ea typeface="仿宋_GB2312" pitchFamily="49" charset="-122"/>
              </a:rPr>
              <a:t>Weighted Factor Analysis - </a:t>
            </a:r>
            <a:r>
              <a:rPr lang="en-US" altLang="zh-TW" sz="1900" b="1" u="sng">
                <a:solidFill>
                  <a:srgbClr val="CC0000"/>
                </a:solidFill>
                <a:latin typeface="仿宋_GB2312" pitchFamily="49" charset="-122"/>
                <a:ea typeface="仿宋_GB2312" pitchFamily="49" charset="-122"/>
              </a:rPr>
              <a:t>Delivery</a:t>
            </a:r>
            <a:endParaRPr lang="en-US" altLang="zh-TW" sz="1900" u="sng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Total	Total		Weighted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Shipments	Shipments	Percent	Average	Rating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Received	Late	On Time	Factor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A	65	13	80.0%	x 0.20	= 16.0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B	35	2	94.3%	x 0.20	= 18.9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C	45	7	84.4%	x 0.20	= 16.9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endParaRPr lang="en-US" altLang="zh-TW" sz="1900" u="sng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Final Step: Weighted Factor Analysis - Total Rating</a:t>
            </a:r>
            <a:endParaRPr lang="en-US" altLang="zh-TW" sz="1900" u="sng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Price	Quality	Delivery	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	Rating +	Rating +	Rating	= Overall Rating</a:t>
            </a:r>
            <a:endParaRPr lang="en-US" altLang="zh-TW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A	50.0 +	27.2 +	16.0	= 93.2 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【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2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】</a:t>
            </a:r>
            <a:endParaRPr lang="zh-TW" altLang="en-US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B	46.8 +	30.0 +	18.9	= 95.7 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【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1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】</a:t>
            </a:r>
            <a:endParaRPr lang="zh-TW" altLang="en-US" sz="1900">
              <a:latin typeface="仿宋_GB2312" pitchFamily="49" charset="-122"/>
              <a:ea typeface="仿宋_GB2312" pitchFamily="49" charset="-122"/>
            </a:endParaRPr>
          </a:p>
          <a:p>
            <a:pPr marL="0" indent="0" defTabSz="914400">
              <a:lnSpc>
                <a:spcPct val="90000"/>
              </a:lnSpc>
              <a:buNone/>
              <a:tabLst>
                <a:tab pos="1333500" algn="l"/>
                <a:tab pos="2568575" algn="l"/>
                <a:tab pos="3810000" algn="l"/>
                <a:tab pos="5238750" algn="l"/>
                <a:tab pos="6286500" algn="l"/>
              </a:tabLst>
            </a:pP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Supplier C	42.1 +	28.7 +	16.9	= 87.7 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【</a:t>
            </a:r>
            <a:r>
              <a:rPr lang="en-US" altLang="zh-TW" sz="1900">
                <a:latin typeface="仿宋_GB2312" pitchFamily="49" charset="-122"/>
                <a:ea typeface="仿宋_GB2312" pitchFamily="49" charset="-122"/>
              </a:rPr>
              <a:t>3</a:t>
            </a:r>
            <a:r>
              <a:rPr lang="zh-TW" altLang="en-US" sz="1900">
                <a:latin typeface="仿宋_GB2312" pitchFamily="49" charset="-122"/>
                <a:ea typeface="仿宋_GB2312" pitchFamily="49" charset="-122"/>
              </a:rPr>
              <a:t>】</a:t>
            </a:r>
            <a:endParaRPr lang="zh-TW" altLang="en-US" sz="190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3" name="标题 628737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成本比率法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00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Cost-Ratio methods</a:t>
            </a:r>
            <a:endParaRPr lang="en-US" altLang="zh-TW" sz="30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95234" name="文本占位符 628738"/>
          <p:cNvSpPr>
            <a:spLocks noGrp="1"/>
          </p:cNvSpPr>
          <p:nvPr>
            <p:ph idx="1"/>
          </p:nvPr>
        </p:nvSpPr>
        <p:spPr>
          <a:xfrm>
            <a:off x="685800" y="2090738"/>
            <a:ext cx="7772400" cy="4010025"/>
          </a:xfrm>
        </p:spPr>
        <p:txBody>
          <a:bodyPr anchor="t" anchorCtr="0"/>
          <a:p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「成本比率法」（</a:t>
            </a:r>
            <a:r>
              <a:rPr lang="en-US" altLang="zh-CN" b="1">
                <a:latin typeface="仿宋_GB2312" pitchFamily="49" charset="-122"/>
                <a:ea typeface="仿宋_GB2312" pitchFamily="49" charset="-122"/>
              </a:rPr>
              <a:t>Cost-Ratio methods</a:t>
            </a:r>
            <a:r>
              <a:rPr lang="zh-CN" altLang="en-US" b="1" dirty="0">
                <a:latin typeface="仿宋_GB2312" pitchFamily="49" charset="-122"/>
                <a:ea typeface="仿宋_GB2312" pitchFamily="49" charset="-122"/>
              </a:rPr>
              <a:t>）是将所有跟采购，收料有关的成本，与实际的采购金额作一比较，质量与交货的比率计算，则是以采购实际支付的成本除以采购金额。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7281" name="标题 62976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成本比率法范例</a:t>
            </a:r>
            <a:endParaRPr lang="zh-TW" altLang="en-US" sz="3500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97282" name="文本占位符 629762"/>
          <p:cNvSpPr>
            <a:spLocks noGrp="1"/>
          </p:cNvSpPr>
          <p:nvPr>
            <p:ph idx="1"/>
          </p:nvPr>
        </p:nvSpPr>
        <p:spPr>
          <a:xfrm>
            <a:off x="685800" y="1066800"/>
            <a:ext cx="8077200" cy="1320800"/>
          </a:xfrm>
        </p:spPr>
        <p:txBody>
          <a:bodyPr anchor="t" anchorCtr="0"/>
          <a:p>
            <a:pPr marL="0" indent="0" defTabSz="914400">
              <a:lnSpc>
                <a:spcPct val="140000"/>
              </a:lnSpc>
              <a:buNone/>
              <a:tabLst>
                <a:tab pos="476250" algn="l"/>
              </a:tabLst>
            </a:pPr>
            <a:r>
              <a:rPr lang="zh-CN" altLang="en-US" sz="2100" dirty="0">
                <a:latin typeface="仿宋_GB2312" pitchFamily="49" charset="-122"/>
                <a:ea typeface="仿宋_GB2312" pitchFamily="49" charset="-122"/>
              </a:rPr>
              <a:t>	举例说，甲供货商的报价单价为</a:t>
            </a:r>
            <a:r>
              <a:rPr lang="en-US" altLang="zh-CN" sz="2100">
                <a:latin typeface="仿宋_GB2312" pitchFamily="49" charset="-122"/>
                <a:ea typeface="仿宋_GB2312" pitchFamily="49" charset="-122"/>
              </a:rPr>
              <a:t>$5</a:t>
            </a:r>
            <a:r>
              <a:rPr lang="zh-CN" altLang="en-US" sz="2100" dirty="0">
                <a:latin typeface="仿宋_GB2312" pitchFamily="49" charset="-122"/>
                <a:ea typeface="仿宋_GB2312" pitchFamily="49" charset="-122"/>
              </a:rPr>
              <a:t>元，乙供货商的报价单价为</a:t>
            </a:r>
            <a:r>
              <a:rPr lang="en-US" altLang="zh-CN" sz="2100">
                <a:latin typeface="仿宋_GB2312" pitchFamily="49" charset="-122"/>
                <a:ea typeface="仿宋_GB2312" pitchFamily="49" charset="-122"/>
              </a:rPr>
              <a:t>$4</a:t>
            </a:r>
            <a:r>
              <a:rPr lang="zh-CN" altLang="en-US" sz="2100" dirty="0">
                <a:latin typeface="仿宋_GB2312" pitchFamily="49" charset="-122"/>
                <a:ea typeface="仿宋_GB2312" pitchFamily="49" charset="-122"/>
              </a:rPr>
              <a:t>元，过去一年向甲供货商的采购总金额为</a:t>
            </a:r>
            <a:r>
              <a:rPr lang="en-US" altLang="zh-CN" sz="2100">
                <a:latin typeface="仿宋_GB2312" pitchFamily="49" charset="-122"/>
                <a:ea typeface="仿宋_GB2312" pitchFamily="49" charset="-122"/>
              </a:rPr>
              <a:t>$250,000</a:t>
            </a:r>
            <a:r>
              <a:rPr lang="zh-CN" altLang="en-US" sz="2100" dirty="0">
                <a:latin typeface="仿宋_GB2312" pitchFamily="49" charset="-122"/>
                <a:ea typeface="仿宋_GB2312" pitchFamily="49" charset="-122"/>
              </a:rPr>
              <a:t>元，而向乙供货商的采购总金额为</a:t>
            </a:r>
            <a:r>
              <a:rPr lang="en-US" altLang="zh-CN" sz="2100">
                <a:latin typeface="仿宋_GB2312" pitchFamily="49" charset="-122"/>
                <a:ea typeface="仿宋_GB2312" pitchFamily="49" charset="-122"/>
              </a:rPr>
              <a:t>$280,000</a:t>
            </a:r>
            <a:r>
              <a:rPr lang="zh-CN" altLang="en-US" sz="2100" dirty="0">
                <a:latin typeface="仿宋_GB2312" pitchFamily="49" charset="-122"/>
                <a:ea typeface="仿宋_GB2312" pitchFamily="49" charset="-122"/>
              </a:rPr>
              <a:t>元。另外，从其它部门如收料、检验、生产、成本会计处得到相关的成本资料，可计算出如下的各项成本比率。</a:t>
            </a:r>
            <a:endParaRPr lang="en-US" altLang="zh-TW" sz="1900" dirty="0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97283" name="文本框 629763"/>
          <p:cNvSpPr txBox="1"/>
          <p:nvPr/>
        </p:nvSpPr>
        <p:spPr>
          <a:xfrm>
            <a:off x="838200" y="3352800"/>
            <a:ext cx="7162800" cy="27289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TW" sz="1600" u="sng">
                <a:latin typeface="Tahoma" panose="020B0604030504040204" pitchFamily="34" charset="0"/>
                <a:ea typeface="PMingLiU" pitchFamily="18" charset="-120"/>
              </a:rPr>
              <a:t>The Delivery Cost Ratio:</a:t>
            </a:r>
            <a:endParaRPr lang="en-US" altLang="zh-TW" sz="1400" u="sng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TW" sz="1400">
                <a:latin typeface="Tahoma" panose="020B0604030504040204" pitchFamily="34" charset="0"/>
                <a:ea typeface="PMingLiU" pitchFamily="18" charset="-120"/>
              </a:rPr>
              <a:t>	Supplier A	Supplier B</a:t>
            </a:r>
            <a:endParaRPr lang="en-US" altLang="zh-TW" sz="14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CN" sz="1400">
                <a:latin typeface="Tahoma" panose="020B0604030504040204" pitchFamily="34" charset="0"/>
                <a:ea typeface="PMingLiU" pitchFamily="18" charset="-120"/>
              </a:rPr>
              <a:t>1.</a:t>
            </a:r>
            <a:r>
              <a:rPr lang="zh-CN" altLang="en-US" sz="1400" dirty="0">
                <a:latin typeface="Tahoma" panose="020B0604030504040204" pitchFamily="34" charset="0"/>
                <a:ea typeface="PMingLiU" pitchFamily="18" charset="-120"/>
              </a:rPr>
              <a:t>采购的交货运送成本	</a:t>
            </a:r>
            <a:r>
              <a:rPr lang="en-US" altLang="zh-CN" sz="1400">
                <a:latin typeface="Tahoma" panose="020B0604030504040204" pitchFamily="34" charset="0"/>
                <a:ea typeface="PMingLiU" pitchFamily="18" charset="-120"/>
              </a:rPr>
              <a:t>$10,500	$12,000</a:t>
            </a:r>
            <a:endParaRPr lang="en-US" altLang="zh-CN" sz="14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zh-CN" altLang="zh-TW" sz="1400" dirty="0">
                <a:latin typeface="Tahoma" panose="020B0604030504040204" pitchFamily="34" charset="0"/>
                <a:ea typeface="PMingLiU" pitchFamily="18" charset="-120"/>
              </a:rPr>
              <a:t>2.采购总金额	$250,000	$280,000</a:t>
            </a:r>
            <a:endParaRPr lang="zh-CN" altLang="zh-TW" sz="1400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zh-TW" altLang="zh-TW" sz="1400" dirty="0">
                <a:latin typeface="Tahoma" panose="020B0604030504040204" pitchFamily="34" charset="0"/>
                <a:ea typeface="PMingLiU" pitchFamily="18" charset="-120"/>
              </a:rPr>
              <a:t>3.交货成本比率 (line 1/line 2)	4.2%	4.3%</a:t>
            </a:r>
            <a:endParaRPr lang="zh-TW" altLang="zh-TW" sz="1400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endParaRPr lang="en-US" altLang="zh-TW" sz="14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TW" sz="1600" u="sng">
                <a:latin typeface="Tahoma" panose="020B0604030504040204" pitchFamily="34" charset="0"/>
                <a:ea typeface="PMingLiU" pitchFamily="18" charset="-120"/>
              </a:rPr>
              <a:t>The Quality Cost Ratio:</a:t>
            </a:r>
            <a:endParaRPr lang="en-US" altLang="zh-TW" sz="16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TW" sz="1400">
                <a:latin typeface="Tahoma" panose="020B0604030504040204" pitchFamily="34" charset="0"/>
                <a:ea typeface="PMingLiU" pitchFamily="18" charset="-120"/>
              </a:rPr>
              <a:t>	Supplier A	Supplier B</a:t>
            </a:r>
            <a:endParaRPr lang="en-US" altLang="zh-TW" sz="14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en-US" altLang="zh-CN" sz="1400">
                <a:latin typeface="Tahoma" panose="020B0604030504040204" pitchFamily="34" charset="0"/>
                <a:ea typeface="PMingLiU" pitchFamily="18" charset="-120"/>
              </a:rPr>
              <a:t>1.</a:t>
            </a:r>
            <a:r>
              <a:rPr lang="zh-CN" altLang="en-US" sz="1400" dirty="0">
                <a:latin typeface="Tahoma" panose="020B0604030504040204" pitchFamily="34" charset="0"/>
                <a:ea typeface="PMingLiU" pitchFamily="18" charset="-120"/>
              </a:rPr>
              <a:t>采购的质量成本	</a:t>
            </a:r>
            <a:r>
              <a:rPr lang="en-US" altLang="zh-CN" sz="1400">
                <a:latin typeface="Tahoma" panose="020B0604030504040204" pitchFamily="34" charset="0"/>
                <a:ea typeface="PMingLiU" pitchFamily="18" charset="-120"/>
              </a:rPr>
              <a:t>$15,100	$15,000</a:t>
            </a:r>
            <a:endParaRPr lang="en-US" altLang="zh-CN" sz="140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zh-CN" altLang="zh-TW" sz="1400" dirty="0">
                <a:latin typeface="Tahoma" panose="020B0604030504040204" pitchFamily="34" charset="0"/>
                <a:ea typeface="PMingLiU" pitchFamily="18" charset="-120"/>
              </a:rPr>
              <a:t>2.采购总金额	$250,000	$280,000</a:t>
            </a:r>
            <a:endParaRPr lang="zh-CN" altLang="zh-TW" sz="1400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lnSpc>
                <a:spcPct val="110000"/>
              </a:lnSpc>
              <a:tabLst>
                <a:tab pos="3435350" algn="l"/>
                <a:tab pos="4949825" algn="l"/>
              </a:tabLst>
            </a:pPr>
            <a:r>
              <a:rPr lang="zh-TW" altLang="zh-TW" sz="1400" dirty="0">
                <a:latin typeface="Tahoma" panose="020B0604030504040204" pitchFamily="34" charset="0"/>
                <a:ea typeface="PMingLiU" pitchFamily="18" charset="-120"/>
              </a:rPr>
              <a:t>3.质量成本比率 (line 1/line 2)	6.0%	5.4%</a:t>
            </a:r>
            <a:endParaRPr lang="en-US" altLang="zh-TW" sz="1400">
              <a:latin typeface="Tahoma" panose="020B060403050404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9329" name="文本框 630785"/>
          <p:cNvSpPr txBox="1"/>
          <p:nvPr/>
        </p:nvSpPr>
        <p:spPr>
          <a:xfrm>
            <a:off x="533400" y="1371600"/>
            <a:ext cx="8458200" cy="44418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600" b="1" u="sng">
                <a:latin typeface="Tahoma" panose="020B0604030504040204" pitchFamily="34" charset="0"/>
                <a:ea typeface="PMingLiU" pitchFamily="18" charset="-120"/>
              </a:rPr>
              <a:t>The Service Cost Ratio:</a:t>
            </a:r>
            <a:endParaRPr lang="en-US" altLang="zh-TW" sz="1600" b="1" u="sng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400" b="1">
                <a:latin typeface="Tahoma" panose="020B0604030504040204" pitchFamily="34" charset="0"/>
                <a:ea typeface="PMingLiU" pitchFamily="18" charset="-120"/>
              </a:rPr>
              <a:t>	Weight	Supplier A	Supplier B</a:t>
            </a:r>
            <a:endParaRPr lang="en-US" altLang="zh-TW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1.</a:t>
            </a:r>
            <a:r>
              <a:rPr lang="zh-CN" altLang="en-US" sz="1400" b="1" dirty="0">
                <a:latin typeface="Tahoma" panose="020B0604030504040204" pitchFamily="34" charset="0"/>
                <a:ea typeface="PMingLiU" pitchFamily="18" charset="-120"/>
              </a:rPr>
              <a:t>现场服务的表现	</a:t>
            </a: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30	40	30</a:t>
            </a:r>
            <a:endParaRPr lang="en-US" altLang="zh-CN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zh-TW" sz="1400" b="1" dirty="0">
                <a:latin typeface="Tahoma" panose="020B0604030504040204" pitchFamily="34" charset="0"/>
                <a:ea typeface="PMingLiU" pitchFamily="18" charset="-120"/>
              </a:rPr>
              <a:t>2.研发能力	25	30	25</a:t>
            </a:r>
            <a:endParaRPr lang="zh-CN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zh-TW" sz="1400" b="1" dirty="0">
                <a:latin typeface="Tahoma" panose="020B0604030504040204" pitchFamily="34" charset="0"/>
                <a:ea typeface="PMingLiU" pitchFamily="18" charset="-120"/>
              </a:rPr>
              <a:t>3.供货商地理位置	25	30	20</a:t>
            </a:r>
            <a:endParaRPr lang="zh-CN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zh-TW" sz="1400" b="1" dirty="0">
                <a:latin typeface="Tahoma" panose="020B0604030504040204" pitchFamily="34" charset="0"/>
                <a:ea typeface="PMingLiU" pitchFamily="18" charset="-120"/>
              </a:rPr>
              <a:t>4.仓储容量	20	15	15</a:t>
            </a:r>
            <a:endParaRPr lang="zh-CN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en-US" sz="1400" b="1" dirty="0">
                <a:latin typeface="Tahoma" panose="020B0604030504040204" pitchFamily="34" charset="0"/>
                <a:ea typeface="PMingLiU" pitchFamily="18" charset="-120"/>
              </a:rPr>
              <a:t>比率总计：	</a:t>
            </a: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100%	115%	90%</a:t>
            </a:r>
            <a:endParaRPr lang="en-US" altLang="zh-CN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en-US" sz="1400" b="1" dirty="0">
                <a:latin typeface="Tahoma" panose="020B0604030504040204" pitchFamily="34" charset="0"/>
                <a:ea typeface="PMingLiU" pitchFamily="18" charset="-120"/>
              </a:rPr>
              <a:t>对价格的影响：		</a:t>
            </a: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(-15)	(+10)</a:t>
            </a:r>
            <a:endParaRPr lang="en-US" altLang="zh-CN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endParaRPr lang="zh-TW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600" b="1" u="sng">
                <a:latin typeface="Tahoma" panose="020B0604030504040204" pitchFamily="34" charset="0"/>
                <a:ea typeface="PMingLiU" pitchFamily="18" charset="-120"/>
              </a:rPr>
              <a:t>The Overall Cost Ratio:</a:t>
            </a:r>
            <a:endParaRPr lang="en-US" altLang="zh-TW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400" b="1">
                <a:latin typeface="Tahoma" panose="020B0604030504040204" pitchFamily="34" charset="0"/>
                <a:ea typeface="PMingLiU" pitchFamily="18" charset="-120"/>
              </a:rPr>
              <a:t>	Supplier A	Supplier B</a:t>
            </a:r>
            <a:endParaRPr lang="en-US" altLang="zh-TW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1.</a:t>
            </a:r>
            <a:r>
              <a:rPr lang="zh-CN" altLang="en-US" sz="1400" b="1" dirty="0">
                <a:latin typeface="Tahoma" panose="020B0604030504040204" pitchFamily="34" charset="0"/>
                <a:ea typeface="PMingLiU" pitchFamily="18" charset="-120"/>
              </a:rPr>
              <a:t>交货成本比率	</a:t>
            </a: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+4.2	+4.3</a:t>
            </a:r>
            <a:endParaRPr lang="en-US" altLang="zh-CN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zh-TW" sz="1400" b="1" dirty="0">
                <a:latin typeface="Tahoma" panose="020B0604030504040204" pitchFamily="34" charset="0"/>
                <a:ea typeface="PMingLiU" pitchFamily="18" charset="-120"/>
              </a:rPr>
              <a:t>2.质量成本比率	+6.0	+5.4</a:t>
            </a:r>
            <a:endParaRPr lang="zh-CN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zh-TW" sz="1400" b="1" dirty="0">
                <a:latin typeface="Tahoma" panose="020B0604030504040204" pitchFamily="34" charset="0"/>
                <a:ea typeface="PMingLiU" pitchFamily="18" charset="-120"/>
              </a:rPr>
              <a:t>3.服务成本比率	-15.0	+10.0</a:t>
            </a:r>
            <a:endParaRPr lang="zh-CN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zh-CN" altLang="en-US" sz="1400" b="1" dirty="0">
                <a:latin typeface="Tahoma" panose="020B0604030504040204" pitchFamily="34" charset="0"/>
                <a:ea typeface="PMingLiU" pitchFamily="18" charset="-120"/>
              </a:rPr>
              <a:t>对报价的影响：	</a:t>
            </a:r>
            <a:r>
              <a:rPr lang="en-US" altLang="zh-CN" sz="1400" b="1">
                <a:latin typeface="Tahoma" panose="020B0604030504040204" pitchFamily="34" charset="0"/>
                <a:ea typeface="PMingLiU" pitchFamily="18" charset="-120"/>
              </a:rPr>
              <a:t>-4.8	+19.7</a:t>
            </a:r>
            <a:endParaRPr lang="en-US" altLang="zh-CN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endParaRPr lang="zh-TW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600" b="1" u="sng" dirty="0">
                <a:latin typeface="Tahoma" panose="020B0604030504040204" pitchFamily="34" charset="0"/>
                <a:ea typeface="PMingLiU" pitchFamily="18" charset="-120"/>
              </a:rPr>
              <a:t>Applying the Formula: 	</a:t>
            </a:r>
            <a:r>
              <a:rPr lang="zh-TW" altLang="en-US" sz="1600" b="1" u="sng" dirty="0">
                <a:latin typeface="Tahoma" panose="020B0604030504040204" pitchFamily="34" charset="0"/>
                <a:ea typeface="PMingLiU" pitchFamily="18" charset="-120"/>
              </a:rPr>
              <a:t>（</a:t>
            </a:r>
            <a:r>
              <a:rPr lang="en-US" altLang="zh-TW" sz="1600" b="1" u="sng" dirty="0">
                <a:latin typeface="Tahoma" panose="020B0604030504040204" pitchFamily="34" charset="0"/>
                <a:ea typeface="PMingLiU" pitchFamily="18" charset="-120"/>
              </a:rPr>
              <a:t>1 </a:t>
            </a:r>
            <a:r>
              <a:rPr lang="zh-TW" altLang="en-US" sz="1600" b="1" u="sng" dirty="0">
                <a:latin typeface="Tahoma" panose="020B0604030504040204" pitchFamily="34" charset="0"/>
                <a:ea typeface="PMingLiU" pitchFamily="18" charset="-120"/>
              </a:rPr>
              <a:t>＋ 总成本比率）</a:t>
            </a:r>
            <a:r>
              <a:rPr lang="en-US" altLang="zh-TW" sz="1600" b="1" u="sng" dirty="0">
                <a:latin typeface="Tahoma" panose="020B0604030504040204" pitchFamily="34" charset="0"/>
                <a:ea typeface="PMingLiU" pitchFamily="18" charset="-120"/>
              </a:rPr>
              <a:t>× </a:t>
            </a:r>
            <a:r>
              <a:rPr lang="zh-TW" altLang="en-US" sz="1600" b="1" u="sng" dirty="0">
                <a:latin typeface="Tahoma" panose="020B0604030504040204" pitchFamily="34" charset="0"/>
                <a:ea typeface="PMingLiU" pitchFamily="18" charset="-120"/>
              </a:rPr>
              <a:t>报价	＝ 调整后的报价</a:t>
            </a:r>
            <a:endParaRPr lang="zh-TW" altLang="en-US" sz="1600" b="1" u="sng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endParaRPr lang="zh-TW" altLang="zh-TW" sz="1400" b="1" dirty="0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400" b="1">
                <a:latin typeface="Tahoma" panose="020B0604030504040204" pitchFamily="34" charset="0"/>
                <a:ea typeface="PMingLiU" pitchFamily="18" charset="-120"/>
              </a:rPr>
              <a:t>Supplier A:	( 1 + [-.048] )	x 5.00	= $4.76</a:t>
            </a:r>
            <a:endParaRPr lang="en-US" altLang="zh-TW" sz="1400" b="1">
              <a:latin typeface="Tahoma" panose="020B0604030504040204" pitchFamily="34" charset="0"/>
              <a:ea typeface="PMingLiU" pitchFamily="18" charset="-120"/>
            </a:endParaRPr>
          </a:p>
          <a:p>
            <a:pPr defTabSz="914400">
              <a:tabLst>
                <a:tab pos="2857500" algn="l"/>
                <a:tab pos="4286250" algn="l"/>
                <a:tab pos="5424805" algn="l"/>
              </a:tabLst>
            </a:pPr>
            <a:r>
              <a:rPr lang="en-US" altLang="zh-TW" sz="1400" b="1">
                <a:latin typeface="Tahoma" panose="020B0604030504040204" pitchFamily="34" charset="0"/>
                <a:ea typeface="PMingLiU" pitchFamily="18" charset="-120"/>
              </a:rPr>
              <a:t>Supplier B:	( 1 + .197 )	x 4.00	= $4.79</a:t>
            </a:r>
            <a:endParaRPr lang="en-US" altLang="zh-TW" sz="1400" b="1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99330" name="标题 630786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CN" altLang="en-US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成本比率法范例 </a:t>
            </a:r>
            <a:r>
              <a:rPr lang="en-US" altLang="zh-CN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CN" altLang="en-US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续</a:t>
            </a:r>
            <a:r>
              <a:rPr lang="en-US" altLang="zh-CN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)</a:t>
            </a:r>
            <a:endParaRPr lang="zh-TW" altLang="zh-TW" b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377" name="矩形 518145"/>
          <p:cNvSpPr/>
          <p:nvPr/>
        </p:nvSpPr>
        <p:spPr>
          <a:xfrm>
            <a:off x="762000" y="1600200"/>
            <a:ext cx="7772400" cy="4419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78" name="标题 518146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供货商绩效评分方式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01379" name="矩形 518147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380" name="矩形 518149"/>
          <p:cNvSpPr/>
          <p:nvPr/>
        </p:nvSpPr>
        <p:spPr>
          <a:xfrm>
            <a:off x="762000" y="1143000"/>
            <a:ext cx="7772400" cy="4572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1" name="文本框 518150"/>
          <p:cNvSpPr txBox="1"/>
          <p:nvPr/>
        </p:nvSpPr>
        <p:spPr>
          <a:xfrm>
            <a:off x="882650" y="16764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分级评等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2" name="文本框 518151"/>
          <p:cNvSpPr txBox="1"/>
          <p:nvPr/>
        </p:nvSpPr>
        <p:spPr>
          <a:xfrm>
            <a:off x="838200" y="32004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加权计分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3" name="文本框 518152"/>
          <p:cNvSpPr txBox="1"/>
          <p:nvPr/>
        </p:nvSpPr>
        <p:spPr>
          <a:xfrm>
            <a:off x="838200" y="46482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成本基础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4" name="文本框 518153"/>
          <p:cNvSpPr txBox="1"/>
          <p:nvPr/>
        </p:nvSpPr>
        <p:spPr>
          <a:xfrm>
            <a:off x="2133600" y="1663700"/>
            <a:ext cx="1909763" cy="11557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容易实施</a:t>
            </a:r>
            <a:endParaRPr lang="zh-TW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需要最少的数据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多数人可参予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适合资源有限的公司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低成本的制度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5" name="文本框 518154"/>
          <p:cNvSpPr txBox="1"/>
          <p:nvPr/>
        </p:nvSpPr>
        <p:spPr>
          <a:xfrm>
            <a:off x="2133600" y="3171825"/>
            <a:ext cx="2087563" cy="94297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有弹性的制度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可以当作供货商评等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实施成本适中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结合计数与计量的制度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6" name="文本框 518155"/>
          <p:cNvSpPr txBox="1"/>
          <p:nvPr/>
        </p:nvSpPr>
        <p:spPr>
          <a:xfrm>
            <a:off x="2133600" y="4619625"/>
            <a:ext cx="2087563" cy="94297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提供总成本的作法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鉴别绩效差的特定地方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可以做较客观的评等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长期改善机会最大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7" name="文本框 518156"/>
          <p:cNvSpPr txBox="1"/>
          <p:nvPr/>
        </p:nvSpPr>
        <p:spPr>
          <a:xfrm>
            <a:off x="4443413" y="1647825"/>
            <a:ext cx="1550987" cy="94297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最不可靠</a:t>
            </a:r>
            <a:endParaRPr lang="zh-TW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评估次数最少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最主观的评等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通常为人工操作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8" name="文本框 518157"/>
          <p:cNvSpPr txBox="1"/>
          <p:nvPr/>
        </p:nvSpPr>
        <p:spPr>
          <a:xfrm>
            <a:off x="4494213" y="3200400"/>
            <a:ext cx="1373187" cy="5175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倾向重视单价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需要计算机帮忙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89" name="文本框 518158"/>
          <p:cNvSpPr txBox="1"/>
          <p:nvPr/>
        </p:nvSpPr>
        <p:spPr>
          <a:xfrm>
            <a:off x="4468813" y="4648200"/>
            <a:ext cx="2236787" cy="730250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成本会计制度的配合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最复杂、实施成本最高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需要计算机资源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90" name="文本框 518159"/>
          <p:cNvSpPr txBox="1"/>
          <p:nvPr/>
        </p:nvSpPr>
        <p:spPr>
          <a:xfrm>
            <a:off x="6629400" y="1676400"/>
            <a:ext cx="1731963" cy="7302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小公司</a:t>
            </a:r>
            <a:endParaRPr lang="zh-TW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开始发展评估制度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</a:pP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91" name="文本框 518160"/>
          <p:cNvSpPr txBox="1"/>
          <p:nvPr/>
        </p:nvSpPr>
        <p:spPr>
          <a:xfrm>
            <a:off x="6629400" y="3200400"/>
            <a:ext cx="1376363" cy="3048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多数公司适用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92" name="文本框 518161"/>
          <p:cNvSpPr txBox="1"/>
          <p:nvPr/>
        </p:nvSpPr>
        <p:spPr>
          <a:xfrm>
            <a:off x="6629400" y="4648200"/>
            <a:ext cx="1630363" cy="730250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spAutoFit/>
          </a:bodyPr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大公司</a:t>
            </a:r>
            <a:endParaRPr lang="zh-TW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  <a:buChar char="q"/>
            </a:pPr>
            <a:r>
              <a:rPr lang="zh-CN" altLang="en-US" sz="1400" dirty="0">
                <a:latin typeface="Arial" panose="020B0604020202020204" pitchFamily="34" charset="0"/>
                <a:ea typeface="DFKai-SB" pitchFamily="65" charset="-120"/>
              </a:rPr>
              <a:t>有很多供货商的</a:t>
            </a:r>
            <a:endParaRPr lang="zh-CN" altLang="en-US" sz="1400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SzPct val="80000"/>
              <a:buFont typeface="Wingdings" panose="05000000000000000000" pitchFamily="2" charset="2"/>
            </a:pPr>
            <a:r>
              <a:rPr lang="zh-TW" altLang="en-US" sz="1400" dirty="0">
                <a:latin typeface="Arial" panose="020B0604020202020204" pitchFamily="34" charset="0"/>
                <a:ea typeface="DFKai-SB" pitchFamily="65" charset="-120"/>
              </a:rPr>
              <a:t>公司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93" name="直接连接符 518162"/>
          <p:cNvSpPr/>
          <p:nvPr/>
        </p:nvSpPr>
        <p:spPr>
          <a:xfrm>
            <a:off x="2057400" y="1143000"/>
            <a:ext cx="0" cy="4876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94" name="直接连接符 518163"/>
          <p:cNvSpPr/>
          <p:nvPr/>
        </p:nvSpPr>
        <p:spPr>
          <a:xfrm>
            <a:off x="4419600" y="1143000"/>
            <a:ext cx="0" cy="4876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95" name="直接连接符 518164"/>
          <p:cNvSpPr/>
          <p:nvPr/>
        </p:nvSpPr>
        <p:spPr>
          <a:xfrm>
            <a:off x="6553200" y="1143000"/>
            <a:ext cx="0" cy="4876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96" name="直接连接符 518165"/>
          <p:cNvSpPr/>
          <p:nvPr/>
        </p:nvSpPr>
        <p:spPr>
          <a:xfrm>
            <a:off x="762000" y="3124200"/>
            <a:ext cx="7772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97" name="直接连接符 518166"/>
          <p:cNvSpPr/>
          <p:nvPr/>
        </p:nvSpPr>
        <p:spPr>
          <a:xfrm>
            <a:off x="762000" y="4572000"/>
            <a:ext cx="7772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98" name="文本框 518167"/>
          <p:cNvSpPr txBox="1"/>
          <p:nvPr/>
        </p:nvSpPr>
        <p:spPr>
          <a:xfrm>
            <a:off x="831850" y="2084388"/>
            <a:ext cx="1149350" cy="3048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400" b="1">
                <a:latin typeface="Arial" panose="020B0604020202020204" pitchFamily="34" charset="0"/>
                <a:ea typeface="DFKai-SB" pitchFamily="65" charset="-120"/>
              </a:rPr>
              <a:t>Categorical</a:t>
            </a:r>
            <a:endParaRPr lang="en-US" altLang="zh-TW" sz="14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399" name="文本框 518168"/>
          <p:cNvSpPr txBox="1"/>
          <p:nvPr/>
        </p:nvSpPr>
        <p:spPr>
          <a:xfrm>
            <a:off x="838200" y="3581400"/>
            <a:ext cx="982663" cy="5175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400" b="1">
                <a:latin typeface="Arial" panose="020B0604020202020204" pitchFamily="34" charset="0"/>
                <a:ea typeface="DFKai-SB" pitchFamily="65" charset="-120"/>
              </a:rPr>
              <a:t>Weighted</a:t>
            </a:r>
            <a:endParaRPr lang="en-US" altLang="zh-TW" sz="14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400" b="1">
                <a:latin typeface="Arial" panose="020B0604020202020204" pitchFamily="34" charset="0"/>
                <a:ea typeface="DFKai-SB" pitchFamily="65" charset="-120"/>
              </a:rPr>
              <a:t>Point</a:t>
            </a:r>
            <a:endParaRPr lang="en-US" altLang="zh-TW" sz="14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400" name="文本框 518169"/>
          <p:cNvSpPr txBox="1"/>
          <p:nvPr/>
        </p:nvSpPr>
        <p:spPr>
          <a:xfrm>
            <a:off x="762000" y="4968875"/>
            <a:ext cx="1168400" cy="3048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400" b="1">
                <a:latin typeface="Arial" panose="020B0604020202020204" pitchFamily="34" charset="0"/>
                <a:ea typeface="DFKai-SB" pitchFamily="65" charset="-120"/>
              </a:rPr>
              <a:t>Cost-Based</a:t>
            </a:r>
            <a:endParaRPr lang="en-US" altLang="zh-TW" sz="14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401" name="文本框 518170"/>
          <p:cNvSpPr txBox="1"/>
          <p:nvPr/>
        </p:nvSpPr>
        <p:spPr>
          <a:xfrm>
            <a:off x="990600" y="1154113"/>
            <a:ext cx="8318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制   度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402" name="文本框 518171"/>
          <p:cNvSpPr txBox="1"/>
          <p:nvPr/>
        </p:nvSpPr>
        <p:spPr>
          <a:xfrm>
            <a:off x="2698750" y="1154113"/>
            <a:ext cx="9588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优     点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403" name="文本框 518172"/>
          <p:cNvSpPr txBox="1"/>
          <p:nvPr/>
        </p:nvSpPr>
        <p:spPr>
          <a:xfrm>
            <a:off x="5029200" y="1154113"/>
            <a:ext cx="9588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缺     点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01404" name="文本框 518173"/>
          <p:cNvSpPr txBox="1"/>
          <p:nvPr/>
        </p:nvSpPr>
        <p:spPr>
          <a:xfrm>
            <a:off x="7086600" y="1143000"/>
            <a:ext cx="8699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适用者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5" name="标题 631809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评等结果被扭曲的可能原因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Factors that can distort ratings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03426" name="文本占位符 631810"/>
          <p:cNvSpPr>
            <a:spLocks noGrp="1"/>
          </p:cNvSpPr>
          <p:nvPr>
            <p:ph idx="1"/>
          </p:nvPr>
        </p:nvSpPr>
        <p:spPr>
          <a:xfrm>
            <a:off x="685800" y="2090738"/>
            <a:ext cx="7772400" cy="4010025"/>
          </a:xfrm>
        </p:spPr>
        <p:txBody>
          <a:bodyPr anchor="t" anchorCtr="0"/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数据不正确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Inaccurate data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加权指数不恰当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Improper weighting of factors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主观因素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Subjectivity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3" name="标题 632833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供应厂商评等结果发布</a:t>
            </a:r>
            <a:b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Issues in the dissemination of ratings</a:t>
            </a:r>
            <a:endParaRPr lang="en-US" altLang="zh-TW" sz="260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05474" name="文本占位符 632834"/>
          <p:cNvSpPr>
            <a:spLocks noGrp="1"/>
          </p:cNvSpPr>
          <p:nvPr>
            <p:ph idx="1"/>
          </p:nvPr>
        </p:nvSpPr>
        <p:spPr>
          <a:xfrm>
            <a:off x="685800" y="2090738"/>
            <a:ext cx="7772400" cy="4010025"/>
          </a:xfrm>
        </p:spPr>
        <p:txBody>
          <a:bodyPr anchor="t" anchorCtr="0"/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机密性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Confidentiality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endParaRPr lang="en-US" altLang="zh-TW" b="1">
              <a:latin typeface="仿宋_GB2312" pitchFamily="49" charset="-122"/>
              <a:ea typeface="仿宋_GB2312" pitchFamily="49" charset="-122"/>
            </a:endParaRPr>
          </a:p>
          <a:p>
            <a:r>
              <a:rPr lang="zh-TW" altLang="en-US" b="1" dirty="0">
                <a:latin typeface="仿宋_GB2312" pitchFamily="49" charset="-122"/>
                <a:ea typeface="仿宋_GB2312" pitchFamily="49" charset="-122"/>
              </a:rPr>
              <a:t>供货商对评等结果的反应处理 </a:t>
            </a:r>
            <a:r>
              <a:rPr lang="en-US" altLang="zh-TW" b="1">
                <a:latin typeface="仿宋_GB2312" pitchFamily="49" charset="-122"/>
                <a:ea typeface="仿宋_GB2312" pitchFamily="49" charset="-122"/>
              </a:rPr>
              <a:t>Supplier reaction to ratings</a:t>
            </a:r>
            <a:endParaRPr lang="en-US" altLang="zh-TW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7521" name="文本占位符 633858"/>
          <p:cNvSpPr>
            <a:spLocks noGrp="1"/>
          </p:cNvSpPr>
          <p:nvPr>
            <p:ph idx="1"/>
          </p:nvPr>
        </p:nvSpPr>
        <p:spPr>
          <a:xfrm>
            <a:off x="685800" y="1719263"/>
            <a:ext cx="7772400" cy="4011612"/>
          </a:xfrm>
        </p:spPr>
        <p:txBody>
          <a:bodyPr anchor="t" anchorCtr="0"/>
          <a:p>
            <a:pPr>
              <a:lnSpc>
                <a:spcPct val="90000"/>
              </a:lnSpc>
            </a:pPr>
            <a:r>
              <a:rPr lang="zh-TW" altLang="en-US" sz="21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减少供货商的班底数量 </a:t>
            </a:r>
            <a:r>
              <a:rPr lang="en-US" altLang="zh-TW" sz="21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(Reduce Supplier Base)</a:t>
            </a:r>
            <a:endParaRPr lang="en-US" altLang="zh-TW" sz="2100" b="1" u="sng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合理的供货商数量有助于降低成本，以及有效的管理供货商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TW" altLang="en-US" sz="21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建立互信的交易基础 </a:t>
            </a:r>
            <a:r>
              <a:rPr lang="en-US" altLang="zh-TW" sz="21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(Mutual Trust)</a:t>
            </a:r>
            <a:endParaRPr lang="en-US" altLang="zh-TW" sz="2100" b="1" u="sng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公平，公正，合理</a:t>
            </a:r>
            <a:endParaRPr lang="zh-TW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尊敬，廉洁，言行一致</a:t>
            </a:r>
            <a:endParaRPr lang="zh-TW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90000"/>
              </a:lnSpc>
            </a:pPr>
            <a:r>
              <a:rPr lang="zh-TW" altLang="en-US" sz="21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营造无障碍的沟通环境 </a:t>
            </a:r>
            <a:r>
              <a:rPr lang="en-US" altLang="zh-TW" sz="21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(Efficient Communication)</a:t>
            </a:r>
            <a:endParaRPr lang="en-US" altLang="zh-TW" sz="2100" b="1" u="sng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诚恳的双向沟通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(sharing information)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了解彼此文化差异</a:t>
            </a:r>
            <a:endParaRPr lang="zh-TW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从基层员工到高阶主管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从愿景到技术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产品的发展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9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主动积极的做法，一起解决问题，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No Surprise!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07522" name="标题 633859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Win-Win</a:t>
            </a:r>
            <a:b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建立双赢的供货商伙伴关系</a:t>
            </a:r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二</a:t>
            </a:r>
            <a:r>
              <a:rPr lang="en-US" altLang="zh-TW" sz="300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569" name="标题 63488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="b" anchorCtr="0"/>
          <a:p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Win-Win</a:t>
            </a:r>
            <a:b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建立双赢的供货商伙伴关系</a:t>
            </a:r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二</a:t>
            </a:r>
            <a:r>
              <a:rPr lang="en-US" altLang="zh-TW" sz="300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09570" name="文本占位符 634882"/>
          <p:cNvSpPr>
            <a:spLocks noGrp="1"/>
          </p:cNvSpPr>
          <p:nvPr>
            <p:ph idx="1"/>
          </p:nvPr>
        </p:nvSpPr>
        <p:spPr>
          <a:xfrm>
            <a:off x="685800" y="1793875"/>
            <a:ext cx="7772400" cy="4010025"/>
          </a:xfrm>
        </p:spPr>
        <p:txBody>
          <a:bodyPr anchor="t" anchorCtr="0"/>
          <a:p>
            <a:pPr>
              <a:lnSpc>
                <a:spcPct val="130000"/>
              </a:lnSpc>
            </a:pPr>
            <a:r>
              <a:rPr lang="zh-TW" altLang="en-US" sz="2100" b="1" u="sng" dirty="0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供货商先期参与 </a:t>
            </a:r>
            <a:r>
              <a:rPr lang="en-US" altLang="zh-TW" sz="2100" b="1" u="sng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(Early Supplier Involvement, ESI)</a:t>
            </a:r>
            <a:endParaRPr lang="en-US" altLang="zh-TW" sz="2100" b="1" u="sng">
              <a:solidFill>
                <a:schemeClr val="hlink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在规格开发过程的初期，邀请具有伙伴关系的供货商，参与买方的产品设计小组 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(work collaboratively)</a:t>
            </a:r>
            <a:endParaRPr lang="en-US" altLang="zh-CN" sz="20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运用供货商的专业知识以及经验来共同设计开发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降低成本，加速产品上市时间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(Time to Market)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2100" b="1" u="sng" dirty="0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准时付货款 </a:t>
            </a:r>
            <a:r>
              <a:rPr lang="en-US" altLang="zh-TW" sz="2100" b="1" u="sng">
                <a:solidFill>
                  <a:schemeClr val="hlink"/>
                </a:solidFill>
                <a:latin typeface="仿宋_GB2312" pitchFamily="49" charset="-122"/>
                <a:ea typeface="仿宋_GB2312" pitchFamily="49" charset="-122"/>
              </a:rPr>
              <a:t>(On Time Payment)</a:t>
            </a:r>
            <a:endParaRPr lang="en-US" altLang="zh-TW" sz="2100" b="1" u="sng">
              <a:solidFill>
                <a:schemeClr val="hlink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采购最基本应遵循的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以金钱与供货商交换货物与服务</a:t>
            </a:r>
            <a:r>
              <a:rPr lang="en-US" altLang="zh-CN" sz="2000" b="1"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CN" sz="20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从供货商的角度，这是对合约履行的承诺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有助于获得供货商最佳的配合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加微信领取更多采购资料</a:t>
            </a:r>
            <a:r>
              <a:rPr lang="en-US" altLang="zh-CN" sz="2000" b="1" dirty="0">
                <a:latin typeface="仿宋_GB2312" pitchFamily="49" charset="-122"/>
                <a:ea typeface="仿宋_GB2312" pitchFamily="49" charset="-122"/>
              </a:rPr>
              <a:t>15311821370</a:t>
            </a:r>
            <a:endParaRPr lang="en-US" altLang="zh-CN" sz="2000" b="1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1617" name="标题 63590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Win-Win</a:t>
            </a:r>
            <a:b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建立双赢的供货商伙伴关系</a:t>
            </a:r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(</a:t>
            </a: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三</a:t>
            </a:r>
            <a:r>
              <a:rPr lang="en-US" altLang="zh-TW" sz="300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)</a:t>
            </a:r>
            <a:endParaRPr lang="en-US" altLang="zh-TW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11618" name="文本占位符 635906"/>
          <p:cNvSpPr>
            <a:spLocks noGrp="1"/>
          </p:cNvSpPr>
          <p:nvPr>
            <p:ph idx="1"/>
          </p:nvPr>
        </p:nvSpPr>
        <p:spPr>
          <a:xfrm>
            <a:off x="762000" y="2016125"/>
            <a:ext cx="7772400" cy="4011613"/>
          </a:xfrm>
        </p:spPr>
        <p:txBody>
          <a:bodyPr anchor="t" anchorCtr="0"/>
          <a:p>
            <a:pPr>
              <a:lnSpc>
                <a:spcPct val="130000"/>
              </a:lnSpc>
            </a:pPr>
            <a:r>
              <a:rPr lang="zh-TW" altLang="en-US" sz="19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对供货商进行教育训练 </a:t>
            </a:r>
            <a:r>
              <a:rPr lang="en-US" altLang="zh-TW" sz="19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(Supplier Education and Training)</a:t>
            </a:r>
            <a:endParaRPr lang="en-US" altLang="zh-TW" sz="1900" b="1" u="sng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视供货商为在外工厂的延伸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与供货商拥有共通的语言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视为一种投资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>
              <a:lnSpc>
                <a:spcPct val="130000"/>
              </a:lnSpc>
            </a:pPr>
            <a:r>
              <a:rPr lang="zh-TW" altLang="en-US" sz="1900" b="1" u="sng" dirty="0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联合进行持续性的改善 </a:t>
            </a:r>
            <a:r>
              <a:rPr lang="en-US" altLang="zh-TW" sz="1900" b="1" u="sng">
                <a:solidFill>
                  <a:srgbClr val="FF0000"/>
                </a:solidFill>
                <a:latin typeface="仿宋_GB2312" pitchFamily="49" charset="-122"/>
                <a:ea typeface="仿宋_GB2312" pitchFamily="49" charset="-122"/>
              </a:rPr>
              <a:t>(Joint Continuous Improvement)</a:t>
            </a:r>
            <a:endParaRPr lang="en-US" altLang="zh-TW" sz="1900" b="1" u="sng">
              <a:solidFill>
                <a:srgbClr val="FF0000"/>
              </a:solidFill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TW" altLang="en-US" sz="2000" b="1" dirty="0">
                <a:latin typeface="仿宋_GB2312" pitchFamily="49" charset="-122"/>
                <a:ea typeface="仿宋_GB2312" pitchFamily="49" charset="-122"/>
              </a:rPr>
              <a:t>对目标的共识 </a:t>
            </a:r>
            <a:r>
              <a:rPr lang="en-US" altLang="zh-TW" sz="2000" b="1">
                <a:latin typeface="仿宋_GB2312" pitchFamily="49" charset="-122"/>
                <a:ea typeface="仿宋_GB2312" pitchFamily="49" charset="-122"/>
              </a:rPr>
              <a:t>(common goals)</a:t>
            </a: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衡量绩效的最佳方法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</a:pPr>
            <a:r>
              <a:rPr lang="zh-CN" altLang="en-US" sz="2000" b="1" dirty="0">
                <a:latin typeface="仿宋_GB2312" pitchFamily="49" charset="-122"/>
                <a:ea typeface="仿宋_GB2312" pitchFamily="49" charset="-122"/>
              </a:rPr>
              <a:t>供货商认证程序的重要环节</a:t>
            </a:r>
            <a:endParaRPr lang="zh-CN" altLang="en-US" sz="2000" b="1" dirty="0">
              <a:latin typeface="仿宋_GB2312" pitchFamily="49" charset="-122"/>
              <a:ea typeface="仿宋_GB2312" pitchFamily="49" charset="-122"/>
            </a:endParaRPr>
          </a:p>
          <a:p>
            <a:pPr lvl="1">
              <a:lnSpc>
                <a:spcPct val="130000"/>
              </a:lnSpc>
              <a:buNone/>
            </a:pPr>
            <a:endParaRPr lang="en-US" altLang="zh-TW" sz="2000" b="1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3665" name="标题 382977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36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与供货商的关系</a:t>
            </a:r>
            <a:endParaRPr lang="en-US" altLang="zh-TW" sz="36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13666" name="矩形 382978"/>
          <p:cNvSpPr/>
          <p:nvPr/>
        </p:nvSpPr>
        <p:spPr>
          <a:xfrm>
            <a:off x="685800" y="2133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r>
              <a:rPr lang="en-US" altLang="zh-TW" sz="4400">
                <a:solidFill>
                  <a:schemeClr val="bg1"/>
                </a:solidFill>
                <a:latin typeface="MingLiU" pitchFamily="49" charset="-120"/>
                <a:ea typeface="MingLiU" pitchFamily="49" charset="-120"/>
              </a:rPr>
              <a:t>Relationship</a:t>
            </a:r>
            <a:endParaRPr lang="en-US" altLang="zh-TW" sz="4400">
              <a:solidFill>
                <a:schemeClr val="bg1"/>
              </a:solidFill>
              <a:latin typeface="MingLiU" pitchFamily="49" charset="-120"/>
              <a:ea typeface="MingLiU" pitchFamily="49" charset="-120"/>
            </a:endParaRPr>
          </a:p>
        </p:txBody>
      </p:sp>
      <p:sp>
        <p:nvSpPr>
          <p:cNvPr id="113667" name="矩形 382979"/>
          <p:cNvSpPr/>
          <p:nvPr/>
        </p:nvSpPr>
        <p:spPr>
          <a:xfrm>
            <a:off x="1338263" y="1600200"/>
            <a:ext cx="6629400" cy="22860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68" name="矩形 382980"/>
          <p:cNvSpPr/>
          <p:nvPr/>
        </p:nvSpPr>
        <p:spPr>
          <a:xfrm>
            <a:off x="1338263" y="1295400"/>
            <a:ext cx="6629400" cy="838200"/>
          </a:xfrm>
          <a:prstGeom prst="rect">
            <a:avLst/>
          </a:prstGeom>
          <a:solidFill>
            <a:srgbClr val="CCFFFF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69" name="直接连接符 382981"/>
          <p:cNvSpPr/>
          <p:nvPr/>
        </p:nvSpPr>
        <p:spPr>
          <a:xfrm>
            <a:off x="2633663" y="2133600"/>
            <a:ext cx="0" cy="1752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70" name="直接连接符 382982"/>
          <p:cNvSpPr/>
          <p:nvPr/>
        </p:nvSpPr>
        <p:spPr>
          <a:xfrm>
            <a:off x="3929063" y="2133600"/>
            <a:ext cx="0" cy="1752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71" name="直接连接符 382983"/>
          <p:cNvSpPr/>
          <p:nvPr/>
        </p:nvSpPr>
        <p:spPr>
          <a:xfrm>
            <a:off x="5300663" y="1295400"/>
            <a:ext cx="0" cy="2590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72" name="直接连接符 382984"/>
          <p:cNvSpPr/>
          <p:nvPr/>
        </p:nvSpPr>
        <p:spPr>
          <a:xfrm>
            <a:off x="6596063" y="2133600"/>
            <a:ext cx="0" cy="1752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673" name="文本框 382985"/>
          <p:cNvSpPr txBox="1"/>
          <p:nvPr/>
        </p:nvSpPr>
        <p:spPr>
          <a:xfrm>
            <a:off x="2786063" y="13716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隔臂关系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4" name="文本框 382986"/>
          <p:cNvSpPr txBox="1"/>
          <p:nvPr/>
        </p:nvSpPr>
        <p:spPr>
          <a:xfrm>
            <a:off x="5986463" y="13716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合作关系</a:t>
            </a:r>
            <a:endParaRPr lang="zh-TW" altLang="en-US" b="1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5" name="文本框 382987"/>
          <p:cNvSpPr txBox="1"/>
          <p:nvPr/>
        </p:nvSpPr>
        <p:spPr>
          <a:xfrm>
            <a:off x="1611313" y="2590800"/>
            <a:ext cx="8699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贩卖商</a:t>
            </a:r>
            <a:endParaRPr lang="zh-TW" altLang="en-US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6" name="文本框 382988"/>
          <p:cNvSpPr txBox="1"/>
          <p:nvPr/>
        </p:nvSpPr>
        <p:spPr>
          <a:xfrm>
            <a:off x="2770188" y="2401888"/>
            <a:ext cx="8699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algn="ctr"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传统</a:t>
            </a:r>
            <a:endParaRPr lang="zh-TW" altLang="en-US" dirty="0">
              <a:latin typeface="Arial" panose="020B0604020202020204" pitchFamily="34" charset="0"/>
              <a:ea typeface="DFKai-SB" pitchFamily="65" charset="-120"/>
            </a:endParaRPr>
          </a:p>
          <a:p>
            <a:pPr algn="ctr"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供货商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7" name="文本框 382989"/>
          <p:cNvSpPr txBox="1"/>
          <p:nvPr/>
        </p:nvSpPr>
        <p:spPr>
          <a:xfrm>
            <a:off x="4049713" y="2406650"/>
            <a:ext cx="10985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鉴定合格</a:t>
            </a:r>
            <a:endParaRPr lang="zh-TW" altLang="en-US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的供货商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8" name="文本框 382990"/>
          <p:cNvSpPr txBox="1"/>
          <p:nvPr/>
        </p:nvSpPr>
        <p:spPr>
          <a:xfrm>
            <a:off x="5345113" y="2406650"/>
            <a:ext cx="10985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algn="ctr"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伙伴型</a:t>
            </a:r>
            <a:endParaRPr lang="zh-TW" altLang="en-US" dirty="0">
              <a:latin typeface="Arial" panose="020B0604020202020204" pitchFamily="34" charset="0"/>
              <a:ea typeface="DFKai-SB" pitchFamily="65" charset="-120"/>
            </a:endParaRPr>
          </a:p>
          <a:p>
            <a:pPr algn="ctr"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的供货商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79" name="文本框 382991"/>
          <p:cNvSpPr txBox="1"/>
          <p:nvPr/>
        </p:nvSpPr>
        <p:spPr>
          <a:xfrm>
            <a:off x="6716713" y="2528888"/>
            <a:ext cx="10985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策略联盟</a:t>
            </a:r>
            <a:endParaRPr lang="zh-TW" altLang="en-US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80" name="左右箭头 382992"/>
          <p:cNvSpPr/>
          <p:nvPr/>
        </p:nvSpPr>
        <p:spPr>
          <a:xfrm>
            <a:off x="990600" y="4343400"/>
            <a:ext cx="7315200" cy="1066800"/>
          </a:xfrm>
          <a:prstGeom prst="leftRightArrow">
            <a:avLst>
              <a:gd name="adj1" fmla="val 50000"/>
              <a:gd name="adj2" fmla="val 137111"/>
            </a:avLst>
          </a:prstGeom>
          <a:gradFill rotWithShape="0">
            <a:gsLst>
              <a:gs pos="0">
                <a:srgbClr val="00FF99"/>
              </a:gs>
              <a:gs pos="50000">
                <a:schemeClr val="bg1"/>
              </a:gs>
              <a:gs pos="100000">
                <a:srgbClr val="00FF99"/>
              </a:gs>
            </a:gsLst>
            <a:lin ang="0" scaled="1"/>
            <a:tileRect/>
          </a:gra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较低的加值（</a:t>
            </a:r>
            <a:r>
              <a:rPr lang="en-US" altLang="zh-TW" dirty="0">
                <a:latin typeface="Arial" panose="020B0604020202020204" pitchFamily="34" charset="0"/>
                <a:ea typeface="DFKai-SB" pitchFamily="65" charset="-120"/>
              </a:rPr>
              <a:t>Value Added</a:t>
            </a:r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）关系        较高的加值（</a:t>
            </a:r>
            <a:r>
              <a:rPr lang="en-US" altLang="zh-TW" dirty="0">
                <a:latin typeface="Arial" panose="020B0604020202020204" pitchFamily="34" charset="0"/>
                <a:ea typeface="DFKai-SB" pitchFamily="65" charset="-120"/>
              </a:rPr>
              <a:t>Value Added</a:t>
            </a:r>
            <a:r>
              <a:rPr lang="zh-TW" altLang="en-US" dirty="0">
                <a:latin typeface="Arial" panose="020B0604020202020204" pitchFamily="34" charset="0"/>
                <a:ea typeface="DFKai-SB" pitchFamily="65" charset="-120"/>
              </a:rPr>
              <a:t>）关系</a:t>
            </a:r>
            <a:endParaRPr lang="zh-TW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81" name="文本框 382993"/>
          <p:cNvSpPr txBox="1"/>
          <p:nvPr/>
        </p:nvSpPr>
        <p:spPr>
          <a:xfrm>
            <a:off x="1931988" y="1736725"/>
            <a:ext cx="25082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Arm’s length relationships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3682" name="文本框 382994"/>
          <p:cNvSpPr txBox="1"/>
          <p:nvPr/>
        </p:nvSpPr>
        <p:spPr>
          <a:xfrm>
            <a:off x="5360988" y="1736725"/>
            <a:ext cx="2640012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Collaborative Relationships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3" name="文本框 374785"/>
          <p:cNvSpPr txBox="1"/>
          <p:nvPr/>
        </p:nvSpPr>
        <p:spPr>
          <a:xfrm>
            <a:off x="2576513" y="2478088"/>
            <a:ext cx="184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5714" name="标题 374786"/>
          <p:cNvSpPr>
            <a:spLocks noGrp="1"/>
          </p:cNvSpPr>
          <p:nvPr>
            <p:ph type="title" idx="4294967295"/>
          </p:nvPr>
        </p:nvSpPr>
        <p:spPr>
          <a:xfrm>
            <a:off x="914400" y="31242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八、信息科技与电子商务的影响</a:t>
            </a:r>
            <a:endParaRPr lang="en-US" altLang="zh-TW" sz="3500" b="0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1" name="标题 791553"/>
          <p:cNvSpPr>
            <a:spLocks noGrp="1"/>
          </p:cNvSpPr>
          <p:nvPr>
            <p:ph type="title"/>
          </p:nvPr>
        </p:nvSpPr>
        <p:spPr>
          <a:xfrm>
            <a:off x="1600200" y="0"/>
            <a:ext cx="6629400" cy="8382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计算机化的材料管理系统</a:t>
            </a:r>
            <a:endParaRPr lang="en-US" altLang="zh-TW" sz="3500" i="1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17762" name="矩形 791554"/>
          <p:cNvSpPr/>
          <p:nvPr/>
        </p:nvSpPr>
        <p:spPr>
          <a:xfrm>
            <a:off x="1676400" y="990600"/>
            <a:ext cx="1320800" cy="474663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Computer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3" name="矩形 791555"/>
          <p:cNvSpPr/>
          <p:nvPr/>
        </p:nvSpPr>
        <p:spPr>
          <a:xfrm>
            <a:off x="6045200" y="990600"/>
            <a:ext cx="1320800" cy="474663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Using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department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4" name="流程图: 文档 791556"/>
          <p:cNvSpPr/>
          <p:nvPr/>
        </p:nvSpPr>
        <p:spPr>
          <a:xfrm>
            <a:off x="825500" y="17145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7765" name="流程图: 文档 791557"/>
          <p:cNvSpPr/>
          <p:nvPr/>
        </p:nvSpPr>
        <p:spPr>
          <a:xfrm>
            <a:off x="2425700" y="17145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MRP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schedule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6" name="流程图: 文档 791558"/>
          <p:cNvSpPr/>
          <p:nvPr/>
        </p:nvSpPr>
        <p:spPr>
          <a:xfrm>
            <a:off x="6007100" y="17145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Hand-written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requisition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7" name="圆角矩形 791559"/>
          <p:cNvSpPr/>
          <p:nvPr/>
        </p:nvSpPr>
        <p:spPr>
          <a:xfrm>
            <a:off x="1600200" y="2514600"/>
            <a:ext cx="1524000" cy="4746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Review by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materials planner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8" name="圆角矩形 791560"/>
          <p:cNvSpPr/>
          <p:nvPr/>
        </p:nvSpPr>
        <p:spPr>
          <a:xfrm>
            <a:off x="3733800" y="2971800"/>
            <a:ext cx="1524000" cy="4746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Review by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buyer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69" name="流程图: 资料带 791561"/>
          <p:cNvSpPr/>
          <p:nvPr/>
        </p:nvSpPr>
        <p:spPr>
          <a:xfrm rot="5400000">
            <a:off x="6502400" y="2806700"/>
            <a:ext cx="457200" cy="1447800"/>
          </a:xfrm>
          <a:prstGeom prst="flowChartPunchedTape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vert="eaVert"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Buyer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changes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0" name="流程图: 文档 791562"/>
          <p:cNvSpPr/>
          <p:nvPr/>
        </p:nvSpPr>
        <p:spPr>
          <a:xfrm>
            <a:off x="6019800" y="39624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Revised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requisition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1" name="流程图: 文档 791563"/>
          <p:cNvSpPr/>
          <p:nvPr/>
        </p:nvSpPr>
        <p:spPr>
          <a:xfrm>
            <a:off x="4800600" y="55245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Purchase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order copies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2" name="流程图: 文档 791564"/>
          <p:cNvSpPr/>
          <p:nvPr/>
        </p:nvSpPr>
        <p:spPr>
          <a:xfrm>
            <a:off x="2819400" y="5524500"/>
            <a:ext cx="1447800" cy="533400"/>
          </a:xfrm>
          <a:prstGeom prst="flowChartDocumen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Purchase Order and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acknowledgment form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3" name="矩形 791565"/>
          <p:cNvSpPr/>
          <p:nvPr/>
        </p:nvSpPr>
        <p:spPr>
          <a:xfrm>
            <a:off x="3810000" y="4724400"/>
            <a:ext cx="1320800" cy="474663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Computer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4" name="文本框 791566"/>
          <p:cNvSpPr txBox="1"/>
          <p:nvPr/>
        </p:nvSpPr>
        <p:spPr>
          <a:xfrm>
            <a:off x="846138" y="1692275"/>
            <a:ext cx="1287462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Printed purchase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requisition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</p:txBody>
      </p:sp>
      <p:sp>
        <p:nvSpPr>
          <p:cNvPr id="117775" name="直接连接符 791567"/>
          <p:cNvSpPr/>
          <p:nvPr/>
        </p:nvSpPr>
        <p:spPr>
          <a:xfrm>
            <a:off x="1511300" y="1562100"/>
            <a:ext cx="1676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76" name="直接连接符 791568"/>
          <p:cNvSpPr/>
          <p:nvPr/>
        </p:nvSpPr>
        <p:spPr>
          <a:xfrm>
            <a:off x="1511300" y="15621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77" name="直接连接符 791569"/>
          <p:cNvSpPr/>
          <p:nvPr/>
        </p:nvSpPr>
        <p:spPr>
          <a:xfrm>
            <a:off x="3187700" y="15621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78" name="直接连接符 791570"/>
          <p:cNvSpPr/>
          <p:nvPr/>
        </p:nvSpPr>
        <p:spPr>
          <a:xfrm>
            <a:off x="6705600" y="1485900"/>
            <a:ext cx="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79" name="直接连接符 791571"/>
          <p:cNvSpPr/>
          <p:nvPr/>
        </p:nvSpPr>
        <p:spPr>
          <a:xfrm>
            <a:off x="1524000" y="2362200"/>
            <a:ext cx="1676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0" name="直接连接符 791572"/>
          <p:cNvSpPr/>
          <p:nvPr/>
        </p:nvSpPr>
        <p:spPr>
          <a:xfrm>
            <a:off x="2362200" y="23622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81" name="直接连接符 791573"/>
          <p:cNvSpPr/>
          <p:nvPr/>
        </p:nvSpPr>
        <p:spPr>
          <a:xfrm flipV="1">
            <a:off x="1524000" y="22098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2" name="直接连接符 791574"/>
          <p:cNvSpPr/>
          <p:nvPr/>
        </p:nvSpPr>
        <p:spPr>
          <a:xfrm flipV="1">
            <a:off x="3200400" y="22098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3" name="直接连接符 791575"/>
          <p:cNvSpPr/>
          <p:nvPr/>
        </p:nvSpPr>
        <p:spPr>
          <a:xfrm flipV="1">
            <a:off x="2362200" y="1473200"/>
            <a:ext cx="0" cy="76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4" name="棱台 791576"/>
          <p:cNvSpPr/>
          <p:nvPr/>
        </p:nvSpPr>
        <p:spPr>
          <a:xfrm>
            <a:off x="3810000" y="3810000"/>
            <a:ext cx="1371600" cy="685800"/>
          </a:xfrm>
          <a:prstGeom prst="bevel">
            <a:avLst>
              <a:gd name="adj" fmla="val 12500"/>
            </a:avLst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Requisition</a:t>
            </a:r>
            <a:endParaRPr lang="en-US" altLang="zh-TW" sz="1400">
              <a:latin typeface="Arial Narrow" pitchFamily="34" charset="0"/>
              <a:ea typeface="PMingLiU" pitchFamily="18" charset="-120"/>
            </a:endParaRPr>
          </a:p>
          <a:p>
            <a:pPr algn="ctr"/>
            <a:r>
              <a:rPr lang="en-US" altLang="zh-TW" sz="1400">
                <a:latin typeface="Arial Narrow" pitchFamily="34" charset="0"/>
                <a:ea typeface="PMingLiU" pitchFamily="18" charset="-120"/>
              </a:rPr>
              <a:t>entry</a:t>
            </a:r>
            <a:endParaRPr lang="en-US" altLang="zh-TW" sz="1600">
              <a:latin typeface="Tahoma" panose="020B0604030504040204" pitchFamily="34" charset="0"/>
              <a:ea typeface="PMingLiU" pitchFamily="18" charset="-120"/>
            </a:endParaRPr>
          </a:p>
        </p:txBody>
      </p:sp>
      <p:sp>
        <p:nvSpPr>
          <p:cNvPr id="117785" name="直接连接符 791577"/>
          <p:cNvSpPr/>
          <p:nvPr/>
        </p:nvSpPr>
        <p:spPr>
          <a:xfrm>
            <a:off x="3124200" y="2743200"/>
            <a:ext cx="609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6" name="直接连接符 791578"/>
          <p:cNvSpPr/>
          <p:nvPr/>
        </p:nvSpPr>
        <p:spPr>
          <a:xfrm>
            <a:off x="5181600" y="2743200"/>
            <a:ext cx="1524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7" name="直接连接符 791579"/>
          <p:cNvSpPr/>
          <p:nvPr/>
        </p:nvSpPr>
        <p:spPr>
          <a:xfrm>
            <a:off x="6705600" y="2209800"/>
            <a:ext cx="0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88" name="直接连接符 791580"/>
          <p:cNvSpPr/>
          <p:nvPr/>
        </p:nvSpPr>
        <p:spPr>
          <a:xfrm>
            <a:off x="3733800" y="2743200"/>
            <a:ext cx="30480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89" name="直接连接符 791581"/>
          <p:cNvSpPr/>
          <p:nvPr/>
        </p:nvSpPr>
        <p:spPr>
          <a:xfrm flipH="1">
            <a:off x="4800600" y="2743200"/>
            <a:ext cx="38100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0" name="直接连接符 791582"/>
          <p:cNvSpPr/>
          <p:nvPr/>
        </p:nvSpPr>
        <p:spPr>
          <a:xfrm>
            <a:off x="4876800" y="34544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91" name="直接连接符 791583"/>
          <p:cNvSpPr/>
          <p:nvPr/>
        </p:nvSpPr>
        <p:spPr>
          <a:xfrm>
            <a:off x="4876800" y="3581400"/>
            <a:ext cx="13716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2" name="直接连接符 791584"/>
          <p:cNvSpPr/>
          <p:nvPr/>
        </p:nvSpPr>
        <p:spPr>
          <a:xfrm>
            <a:off x="4495800" y="3479800"/>
            <a:ext cx="0" cy="330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3" name="直接连接符 791585"/>
          <p:cNvSpPr/>
          <p:nvPr/>
        </p:nvSpPr>
        <p:spPr>
          <a:xfrm>
            <a:off x="4495800" y="4495800"/>
            <a:ext cx="0" cy="228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4" name="直接连接符 791586"/>
          <p:cNvSpPr/>
          <p:nvPr/>
        </p:nvSpPr>
        <p:spPr>
          <a:xfrm flipV="1">
            <a:off x="3581400" y="5346700"/>
            <a:ext cx="1981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95" name="直接连接符 791587"/>
          <p:cNvSpPr/>
          <p:nvPr/>
        </p:nvSpPr>
        <p:spPr>
          <a:xfrm>
            <a:off x="3581400" y="53594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6" name="直接连接符 791588"/>
          <p:cNvSpPr/>
          <p:nvPr/>
        </p:nvSpPr>
        <p:spPr>
          <a:xfrm>
            <a:off x="5562600" y="53594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7" name="直接连接符 791589"/>
          <p:cNvSpPr/>
          <p:nvPr/>
        </p:nvSpPr>
        <p:spPr>
          <a:xfrm>
            <a:off x="4495800" y="5207000"/>
            <a:ext cx="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7798" name="直接连接符 791590"/>
          <p:cNvSpPr/>
          <p:nvPr/>
        </p:nvSpPr>
        <p:spPr>
          <a:xfrm flipH="1">
            <a:off x="5181600" y="4191000"/>
            <a:ext cx="838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17799" name="直接连接符 791591"/>
          <p:cNvSpPr/>
          <p:nvPr/>
        </p:nvSpPr>
        <p:spPr>
          <a:xfrm>
            <a:off x="6705600" y="3771900"/>
            <a:ext cx="0" cy="1905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09" name="矩形 793601"/>
          <p:cNvSpPr/>
          <p:nvPr/>
        </p:nvSpPr>
        <p:spPr>
          <a:xfrm>
            <a:off x="3352800" y="4191000"/>
            <a:ext cx="2057400" cy="18288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1600" dirty="0">
                <a:latin typeface="Arial" panose="020B0604020202020204" pitchFamily="34" charset="0"/>
                <a:ea typeface="DFKai-SB" pitchFamily="65" charset="-120"/>
              </a:rPr>
              <a:t>第三者网络服务公司</a:t>
            </a:r>
            <a:endParaRPr lang="zh-CN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endParaRPr lang="en-US" altLang="zh-TW" sz="1600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0" name="直接连接符 793602"/>
          <p:cNvSpPr/>
          <p:nvPr/>
        </p:nvSpPr>
        <p:spPr>
          <a:xfrm>
            <a:off x="457200" y="3429000"/>
            <a:ext cx="815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dashDot"/>
            <a:miter/>
            <a:headEnd type="none" w="med" len="med"/>
            <a:tailEnd type="none" w="med" len="med"/>
          </a:ln>
        </p:spPr>
      </p:sp>
      <p:sp>
        <p:nvSpPr>
          <p:cNvPr id="119811" name="标题 793603"/>
          <p:cNvSpPr>
            <a:spLocks noGrp="1"/>
          </p:cNvSpPr>
          <p:nvPr>
            <p:ph type="title"/>
          </p:nvPr>
        </p:nvSpPr>
        <p:spPr>
          <a:xfrm>
            <a:off x="1143000" y="0"/>
            <a:ext cx="6629400" cy="8382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电子数据交换 </a:t>
            </a:r>
            <a:r>
              <a:rPr lang="en-US" altLang="zh-CN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EDI</a:t>
            </a:r>
            <a:endParaRPr lang="en-US" altLang="zh-TW" sz="3500" i="1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19812" name="矩形 793604"/>
          <p:cNvSpPr/>
          <p:nvPr/>
        </p:nvSpPr>
        <p:spPr>
          <a:xfrm>
            <a:off x="1371600" y="3048000"/>
            <a:ext cx="1524000" cy="762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买方的</a:t>
            </a:r>
            <a:endParaRPr lang="zh-TW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计算机</a:t>
            </a:r>
            <a:endParaRPr lang="zh-TW" altLang="en-US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3" name="矩形 793605"/>
          <p:cNvSpPr/>
          <p:nvPr/>
        </p:nvSpPr>
        <p:spPr>
          <a:xfrm>
            <a:off x="1524000" y="2362200"/>
            <a:ext cx="1219200" cy="685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买方的</a:t>
            </a:r>
            <a:endParaRPr lang="zh-TW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mailbox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4" name="矩形 793606"/>
          <p:cNvSpPr/>
          <p:nvPr/>
        </p:nvSpPr>
        <p:spPr>
          <a:xfrm>
            <a:off x="6172200" y="2362200"/>
            <a:ext cx="1219200" cy="6858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1600" dirty="0">
                <a:latin typeface="Arial" panose="020B0604020202020204" pitchFamily="34" charset="0"/>
                <a:ea typeface="DFKai-SB" pitchFamily="65" charset="-120"/>
              </a:rPr>
              <a:t>供应厂商的</a:t>
            </a:r>
            <a:endParaRPr lang="zh-CN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mailbox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5" name="任意多边形 793607"/>
          <p:cNvSpPr/>
          <p:nvPr/>
        </p:nvSpPr>
        <p:spPr>
          <a:xfrm rot="-8820000" flipV="1">
            <a:off x="2133600" y="2209800"/>
            <a:ext cx="3998913" cy="1295400"/>
          </a:xfrm>
          <a:custGeom>
            <a:avLst/>
            <a:gdLst/>
            <a:ahLst/>
            <a:cxnLst>
              <a:cxn ang="180">
                <a:pos x="0" y="1181"/>
              </a:cxn>
              <a:cxn ang="0">
                <a:pos x="28516" y="23971"/>
              </a:cxn>
              <a:cxn ang="90">
                <a:pos x="7047" y="21600"/>
              </a:cxn>
            </a:cxnLst>
            <a:pathLst>
              <a:path w="28647" h="23971" fill="none">
                <a:moveTo>
                  <a:pt x="0" y="1181"/>
                </a:moveTo>
                <a:cubicBezTo>
                  <a:pt x="2205" y="413"/>
                  <a:pt x="4578" y="-1"/>
                  <a:pt x="7047" y="-1"/>
                </a:cubicBezTo>
                <a:cubicBezTo>
                  <a:pt x="18976" y="-1"/>
                  <a:pt x="28647" y="9670"/>
                  <a:pt x="28647" y="21599"/>
                </a:cubicBezTo>
                <a:cubicBezTo>
                  <a:pt x="28647" y="22403"/>
                  <a:pt x="28603" y="23197"/>
                  <a:pt x="28518" y="23972"/>
                </a:cubicBezTo>
              </a:path>
              <a:path w="28647" h="23971" stroke="0">
                <a:moveTo>
                  <a:pt x="0" y="1181"/>
                </a:moveTo>
                <a:cubicBezTo>
                  <a:pt x="2205" y="413"/>
                  <a:pt x="4578" y="-1"/>
                  <a:pt x="7047" y="-1"/>
                </a:cubicBezTo>
                <a:cubicBezTo>
                  <a:pt x="18976" y="-1"/>
                  <a:pt x="28647" y="9670"/>
                  <a:pt x="28647" y="21599"/>
                </a:cubicBezTo>
                <a:cubicBezTo>
                  <a:pt x="28647" y="22403"/>
                  <a:pt x="28603" y="23197"/>
                  <a:pt x="28518" y="23972"/>
                </a:cubicBezTo>
                <a:lnTo>
                  <a:pt x="7047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stealth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16" name="任意多边形 793608"/>
          <p:cNvSpPr/>
          <p:nvPr/>
        </p:nvSpPr>
        <p:spPr>
          <a:xfrm rot="-1860000">
            <a:off x="2951163" y="2181225"/>
            <a:ext cx="3778250" cy="1219200"/>
          </a:xfrm>
          <a:custGeom>
            <a:avLst/>
            <a:gdLst/>
            <a:ahLst/>
            <a:cxnLst>
              <a:cxn ang="180">
                <a:pos x="0" y="1695"/>
              </a:cxn>
              <a:cxn ang="0">
                <a:pos x="29857" y="23971"/>
              </a:cxn>
              <a:cxn ang="90">
                <a:pos x="8388" y="21600"/>
              </a:cxn>
            </a:cxnLst>
            <a:pathLst>
              <a:path w="29988" h="23971" fill="none">
                <a:moveTo>
                  <a:pt x="0" y="1695"/>
                </a:moveTo>
                <a:cubicBezTo>
                  <a:pt x="2576" y="602"/>
                  <a:pt x="5412" y="0"/>
                  <a:pt x="8388" y="0"/>
                </a:cubicBezTo>
                <a:cubicBezTo>
                  <a:pt x="20317" y="0"/>
                  <a:pt x="29988" y="9671"/>
                  <a:pt x="29988" y="21600"/>
                </a:cubicBezTo>
                <a:cubicBezTo>
                  <a:pt x="29988" y="22404"/>
                  <a:pt x="29944" y="23198"/>
                  <a:pt x="29859" y="23973"/>
                </a:cubicBezTo>
              </a:path>
              <a:path w="29988" h="23971" stroke="0">
                <a:moveTo>
                  <a:pt x="0" y="1695"/>
                </a:moveTo>
                <a:cubicBezTo>
                  <a:pt x="2576" y="602"/>
                  <a:pt x="5412" y="0"/>
                  <a:pt x="8388" y="0"/>
                </a:cubicBezTo>
                <a:cubicBezTo>
                  <a:pt x="20317" y="0"/>
                  <a:pt x="29988" y="9671"/>
                  <a:pt x="29988" y="21600"/>
                </a:cubicBezTo>
                <a:cubicBezTo>
                  <a:pt x="29988" y="22404"/>
                  <a:pt x="29944" y="23198"/>
                  <a:pt x="29859" y="23973"/>
                </a:cubicBezTo>
                <a:lnTo>
                  <a:pt x="8388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stealth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17" name="矩形 793609"/>
          <p:cNvSpPr/>
          <p:nvPr/>
        </p:nvSpPr>
        <p:spPr>
          <a:xfrm>
            <a:off x="6019800" y="3048000"/>
            <a:ext cx="1524000" cy="7620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1600" dirty="0">
                <a:latin typeface="Arial" panose="020B0604020202020204" pitchFamily="34" charset="0"/>
                <a:ea typeface="DFKai-SB" pitchFamily="65" charset="-120"/>
              </a:rPr>
              <a:t>供应厂商的</a:t>
            </a:r>
            <a:endParaRPr lang="zh-CN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计算机</a:t>
            </a:r>
            <a:endParaRPr lang="zh-TW" altLang="en-US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8" name="矩形 793610"/>
          <p:cNvSpPr/>
          <p:nvPr/>
        </p:nvSpPr>
        <p:spPr>
          <a:xfrm>
            <a:off x="3657600" y="4572000"/>
            <a:ext cx="1447800" cy="457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1600" dirty="0">
                <a:latin typeface="Arial" panose="020B0604020202020204" pitchFamily="34" charset="0"/>
                <a:ea typeface="DFKai-SB" pitchFamily="65" charset="-120"/>
              </a:rPr>
              <a:t>供应厂商的</a:t>
            </a:r>
            <a:endParaRPr lang="zh-CN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mailbox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19" name="矩形 793611"/>
          <p:cNvSpPr/>
          <p:nvPr/>
        </p:nvSpPr>
        <p:spPr>
          <a:xfrm>
            <a:off x="3657600" y="5334000"/>
            <a:ext cx="1447800" cy="45720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买方的</a:t>
            </a:r>
            <a:endParaRPr lang="zh-TW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mailbox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20" name="任意多边形 793612"/>
          <p:cNvSpPr/>
          <p:nvPr/>
        </p:nvSpPr>
        <p:spPr>
          <a:xfrm flipH="1" flipV="1">
            <a:off x="2362200" y="3810000"/>
            <a:ext cx="1295400" cy="9906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21" name="任意多边形 793613"/>
          <p:cNvSpPr/>
          <p:nvPr/>
        </p:nvSpPr>
        <p:spPr>
          <a:xfrm flipV="1">
            <a:off x="5105400" y="3810000"/>
            <a:ext cx="1524000" cy="9906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stealth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22" name="任意多边形 793614"/>
          <p:cNvSpPr/>
          <p:nvPr/>
        </p:nvSpPr>
        <p:spPr>
          <a:xfrm flipH="1" flipV="1">
            <a:off x="1828800" y="3810000"/>
            <a:ext cx="1828800" cy="17526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stealth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23" name="任意多边形 793615"/>
          <p:cNvSpPr/>
          <p:nvPr/>
        </p:nvSpPr>
        <p:spPr>
          <a:xfrm flipV="1">
            <a:off x="5105400" y="3810000"/>
            <a:ext cx="2057400" cy="17526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/>
            <a:headEnd type="stealth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9824" name="文本框 793616"/>
          <p:cNvSpPr txBox="1"/>
          <p:nvPr/>
        </p:nvSpPr>
        <p:spPr>
          <a:xfrm>
            <a:off x="3509963" y="1447800"/>
            <a:ext cx="1976437" cy="5810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直接传送</a:t>
            </a:r>
            <a:endParaRPr lang="zh-TW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Direct Transmission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25" name="文本框 793617"/>
          <p:cNvSpPr txBox="1"/>
          <p:nvPr/>
        </p:nvSpPr>
        <p:spPr>
          <a:xfrm>
            <a:off x="3365500" y="3609975"/>
            <a:ext cx="2114550" cy="5810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TW" altLang="en-US" sz="1600" dirty="0">
                <a:latin typeface="Arial" panose="020B0604020202020204" pitchFamily="34" charset="0"/>
                <a:ea typeface="DFKai-SB" pitchFamily="65" charset="-120"/>
              </a:rPr>
              <a:t>间接传送</a:t>
            </a:r>
            <a:endParaRPr lang="zh-TW" altLang="en-US" sz="1600" dirty="0">
              <a:latin typeface="Arial" panose="020B0604020202020204" pitchFamily="34" charset="0"/>
              <a:ea typeface="DFKai-SB" pitchFamily="65" charset="-120"/>
            </a:endParaRPr>
          </a:p>
          <a:p>
            <a:pPr algn="ctr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Indirect Transmission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19826" name="文本框 793618"/>
          <p:cNvSpPr txBox="1"/>
          <p:nvPr/>
        </p:nvSpPr>
        <p:spPr>
          <a:xfrm>
            <a:off x="2940050" y="914400"/>
            <a:ext cx="2927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采购文件的电子传送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7" name="标题 543745"/>
          <p:cNvSpPr>
            <a:spLocks noGrp="1"/>
          </p:cNvSpPr>
          <p:nvPr>
            <p:ph type="title"/>
          </p:nvPr>
        </p:nvSpPr>
        <p:spPr>
          <a:xfrm>
            <a:off x="1371600" y="76200"/>
            <a:ext cx="6477000" cy="838200"/>
          </a:xfrm>
        </p:spPr>
        <p:txBody>
          <a:bodyPr anchor="b" anchorCtr="0"/>
          <a:p>
            <a:r>
              <a:rPr lang="en-US" altLang="zh-TW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e-Procurement </a:t>
            </a:r>
            <a:r>
              <a:rPr lang="zh-TW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电子化采购</a:t>
            </a:r>
            <a:endParaRPr lang="zh-TW" altLang="en-US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121858" name="组合 543746"/>
          <p:cNvGrpSpPr/>
          <p:nvPr/>
        </p:nvGrpSpPr>
        <p:grpSpPr>
          <a:xfrm>
            <a:off x="271463" y="1828800"/>
            <a:ext cx="8720137" cy="3886200"/>
            <a:chOff x="25" y="1392"/>
            <a:chExt cx="5687" cy="2784"/>
          </a:xfrm>
        </p:grpSpPr>
        <p:grpSp>
          <p:nvGrpSpPr>
            <p:cNvPr id="121859" name="组合 543747"/>
            <p:cNvGrpSpPr/>
            <p:nvPr/>
          </p:nvGrpSpPr>
          <p:grpSpPr>
            <a:xfrm>
              <a:off x="25" y="1644"/>
              <a:ext cx="1440" cy="1188"/>
              <a:chOff x="168" y="2448"/>
              <a:chExt cx="1440" cy="1188"/>
            </a:xfrm>
          </p:grpSpPr>
          <p:sp>
            <p:nvSpPr>
              <p:cNvPr id="121860" name="文本框 543748"/>
              <p:cNvSpPr txBox="1"/>
              <p:nvPr/>
            </p:nvSpPr>
            <p:spPr>
              <a:xfrm>
                <a:off x="168" y="2448"/>
                <a:ext cx="1440" cy="5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Log-in Intranet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Internal Procurement Website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User ID: XXXXX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Password: XXXXX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</p:txBody>
          </p:sp>
          <p:pic>
            <p:nvPicPr>
              <p:cNvPr id="121861" name="图片 543749" descr="PE01683_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73" y="2976"/>
                <a:ext cx="613" cy="6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21862" name="组合 543750"/>
            <p:cNvGrpSpPr/>
            <p:nvPr/>
          </p:nvGrpSpPr>
          <p:grpSpPr>
            <a:xfrm>
              <a:off x="3420" y="1584"/>
              <a:ext cx="480" cy="672"/>
              <a:chOff x="3420" y="1584"/>
              <a:chExt cx="480" cy="672"/>
            </a:xfrm>
          </p:grpSpPr>
          <p:sp>
            <p:nvSpPr>
              <p:cNvPr id="121863" name="矩形 543751"/>
              <p:cNvSpPr/>
              <p:nvPr/>
            </p:nvSpPr>
            <p:spPr>
              <a:xfrm>
                <a:off x="3420" y="1584"/>
                <a:ext cx="480" cy="67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rgbClr val="C0C0C0"/>
                </a:outerShdw>
              </a:effectLst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1864" name="直接连接符 543752"/>
              <p:cNvSpPr/>
              <p:nvPr/>
            </p:nvSpPr>
            <p:spPr>
              <a:xfrm>
                <a:off x="3468" y="1680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  <p:sp>
            <p:nvSpPr>
              <p:cNvPr id="121865" name="直接连接符 543753"/>
              <p:cNvSpPr/>
              <p:nvPr/>
            </p:nvSpPr>
            <p:spPr>
              <a:xfrm>
                <a:off x="3468" y="1776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  <p:sp>
            <p:nvSpPr>
              <p:cNvPr id="121866" name="直接连接符 543754"/>
              <p:cNvSpPr/>
              <p:nvPr/>
            </p:nvSpPr>
            <p:spPr>
              <a:xfrm>
                <a:off x="3468" y="1872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  <p:sp>
            <p:nvSpPr>
              <p:cNvPr id="121867" name="直接连接符 543755"/>
              <p:cNvSpPr/>
              <p:nvPr/>
            </p:nvSpPr>
            <p:spPr>
              <a:xfrm>
                <a:off x="3468" y="1968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  <p:sp>
            <p:nvSpPr>
              <p:cNvPr id="121868" name="直接连接符 543756"/>
              <p:cNvSpPr/>
              <p:nvPr/>
            </p:nvSpPr>
            <p:spPr>
              <a:xfrm>
                <a:off x="3468" y="2064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  <p:sp>
            <p:nvSpPr>
              <p:cNvPr id="121869" name="直接连接符 543757"/>
              <p:cNvSpPr/>
              <p:nvPr/>
            </p:nvSpPr>
            <p:spPr>
              <a:xfrm>
                <a:off x="3468" y="2160"/>
                <a:ext cx="38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</p:sp>
        </p:grpSp>
        <p:sp>
          <p:nvSpPr>
            <p:cNvPr id="121870" name="文本框 543758"/>
            <p:cNvSpPr txBox="1"/>
            <p:nvPr/>
          </p:nvSpPr>
          <p:spPr>
            <a:xfrm>
              <a:off x="3151" y="1392"/>
              <a:ext cx="1006" cy="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200">
                  <a:latin typeface="Tahoma" panose="020B0604030504040204" pitchFamily="34" charset="0"/>
                  <a:ea typeface="PMingLiU" pitchFamily="18" charset="-120"/>
                </a:rPr>
                <a:t>Electronic RFA Form</a:t>
              </a:r>
              <a:endParaRPr lang="en-US" altLang="zh-TW" sz="1200"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1871" name="文本框 543759"/>
            <p:cNvSpPr txBox="1"/>
            <p:nvPr/>
          </p:nvSpPr>
          <p:spPr>
            <a:xfrm>
              <a:off x="4608" y="3072"/>
              <a:ext cx="1104" cy="45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190500" indent="-190500">
                <a:buChar char="•"/>
              </a:pPr>
              <a:r>
                <a:rPr lang="en-US" altLang="zh-TW" sz="1200">
                  <a:latin typeface="Tahoma" panose="020B0604030504040204" pitchFamily="34" charset="0"/>
                  <a:ea typeface="PMingLiU" pitchFamily="18" charset="-120"/>
                </a:rPr>
                <a:t>Check budget</a:t>
              </a:r>
              <a:endParaRPr lang="en-US" altLang="zh-TW" sz="1200">
                <a:latin typeface="Tahoma" panose="020B0604030504040204" pitchFamily="34" charset="0"/>
                <a:ea typeface="PMingLiU" pitchFamily="18" charset="-120"/>
              </a:endParaRPr>
            </a:p>
            <a:p>
              <a:pPr marL="190500" indent="-190500">
                <a:buChar char="•"/>
              </a:pPr>
              <a:r>
                <a:rPr lang="en-US" altLang="zh-TW" sz="1200">
                  <a:latin typeface="Tahoma" panose="020B0604030504040204" pitchFamily="34" charset="0"/>
                  <a:ea typeface="PMingLiU" pitchFamily="18" charset="-120"/>
                </a:rPr>
                <a:t>Aggregate other similar requisitions</a:t>
              </a:r>
              <a:endParaRPr lang="en-US" altLang="zh-TW" sz="1200"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1872" name="文本框 543760"/>
            <p:cNvSpPr txBox="1"/>
            <p:nvPr/>
          </p:nvSpPr>
          <p:spPr>
            <a:xfrm>
              <a:off x="4396" y="1872"/>
              <a:ext cx="816" cy="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/>
              <a:r>
                <a:rPr lang="en-US" altLang="zh-TW" sz="1200">
                  <a:latin typeface="Tahoma" panose="020B0604030504040204" pitchFamily="34" charset="0"/>
                  <a:ea typeface="PMingLiU" pitchFamily="18" charset="-120"/>
                </a:rPr>
                <a:t>Online Approval</a:t>
              </a:r>
              <a:endParaRPr lang="en-US" altLang="zh-TW" sz="1200"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grpSp>
          <p:nvGrpSpPr>
            <p:cNvPr id="121873" name="组合 543761"/>
            <p:cNvGrpSpPr/>
            <p:nvPr/>
          </p:nvGrpSpPr>
          <p:grpSpPr>
            <a:xfrm>
              <a:off x="1824" y="1488"/>
              <a:ext cx="904" cy="660"/>
              <a:chOff x="1824" y="1488"/>
              <a:chExt cx="904" cy="660"/>
            </a:xfrm>
          </p:grpSpPr>
          <p:grpSp>
            <p:nvGrpSpPr>
              <p:cNvPr id="121874" name="组合 543762"/>
              <p:cNvGrpSpPr/>
              <p:nvPr/>
            </p:nvGrpSpPr>
            <p:grpSpPr>
              <a:xfrm>
                <a:off x="1901" y="1680"/>
                <a:ext cx="720" cy="468"/>
                <a:chOff x="1901" y="1680"/>
                <a:chExt cx="720" cy="468"/>
              </a:xfrm>
            </p:grpSpPr>
            <p:sp>
              <p:nvSpPr>
                <p:cNvPr id="121875" name="矩形 543763"/>
                <p:cNvSpPr/>
                <p:nvPr/>
              </p:nvSpPr>
              <p:spPr>
                <a:xfrm>
                  <a:off x="1901" y="1680"/>
                  <a:ext cx="720" cy="468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  <a:effectLst>
                  <a:outerShdw dist="107763" dir="2699999" algn="ctr" rotWithShape="0">
                    <a:srgbClr val="C0C0C0"/>
                  </a:outerShdw>
                </a:effectLst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76" name="矩形 543764"/>
                <p:cNvSpPr/>
                <p:nvPr/>
              </p:nvSpPr>
              <p:spPr>
                <a:xfrm>
                  <a:off x="1937" y="171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77" name="矩形 543765"/>
                <p:cNvSpPr/>
                <p:nvPr/>
              </p:nvSpPr>
              <p:spPr>
                <a:xfrm>
                  <a:off x="2009" y="171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78" name="矩形 543766"/>
                <p:cNvSpPr/>
                <p:nvPr/>
              </p:nvSpPr>
              <p:spPr>
                <a:xfrm>
                  <a:off x="2081" y="171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79" name="矩形 543767"/>
                <p:cNvSpPr/>
                <p:nvPr/>
              </p:nvSpPr>
              <p:spPr>
                <a:xfrm>
                  <a:off x="2153" y="171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0" name="直接连接符 543768"/>
                <p:cNvSpPr/>
                <p:nvPr/>
              </p:nvSpPr>
              <p:spPr>
                <a:xfrm>
                  <a:off x="1901" y="1788"/>
                  <a:ext cx="720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81" name="直接连接符 543769"/>
                <p:cNvSpPr/>
                <p:nvPr/>
              </p:nvSpPr>
              <p:spPr>
                <a:xfrm>
                  <a:off x="2045" y="1788"/>
                  <a:ext cx="0" cy="36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82" name="矩形 543770"/>
                <p:cNvSpPr/>
                <p:nvPr/>
              </p:nvSpPr>
              <p:spPr>
                <a:xfrm>
                  <a:off x="1937" y="1824"/>
                  <a:ext cx="72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3" name="矩形 543771"/>
                <p:cNvSpPr/>
                <p:nvPr/>
              </p:nvSpPr>
              <p:spPr>
                <a:xfrm>
                  <a:off x="1937" y="1896"/>
                  <a:ext cx="72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4" name="矩形 543772"/>
                <p:cNvSpPr/>
                <p:nvPr/>
              </p:nvSpPr>
              <p:spPr>
                <a:xfrm>
                  <a:off x="1937" y="1968"/>
                  <a:ext cx="72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5" name="矩形 543773"/>
                <p:cNvSpPr/>
                <p:nvPr/>
              </p:nvSpPr>
              <p:spPr>
                <a:xfrm>
                  <a:off x="2081" y="1824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6" name="矩形 543774"/>
                <p:cNvSpPr/>
                <p:nvPr/>
              </p:nvSpPr>
              <p:spPr>
                <a:xfrm>
                  <a:off x="2081" y="189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7" name="矩形 543775"/>
                <p:cNvSpPr/>
                <p:nvPr/>
              </p:nvSpPr>
              <p:spPr>
                <a:xfrm>
                  <a:off x="2081" y="1968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8" name="矩形 543776"/>
                <p:cNvSpPr/>
                <p:nvPr/>
              </p:nvSpPr>
              <p:spPr>
                <a:xfrm>
                  <a:off x="2333" y="1824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89" name="矩形 543777"/>
                <p:cNvSpPr/>
                <p:nvPr/>
              </p:nvSpPr>
              <p:spPr>
                <a:xfrm>
                  <a:off x="2333" y="1896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90" name="矩形 543778"/>
                <p:cNvSpPr/>
                <p:nvPr/>
              </p:nvSpPr>
              <p:spPr>
                <a:xfrm>
                  <a:off x="2333" y="1968"/>
                  <a:ext cx="36" cy="36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21891" name="直接连接符 543779"/>
                <p:cNvSpPr/>
                <p:nvPr/>
              </p:nvSpPr>
              <p:spPr>
                <a:xfrm>
                  <a:off x="2153" y="1860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92" name="直接连接符 543780"/>
                <p:cNvSpPr/>
                <p:nvPr/>
              </p:nvSpPr>
              <p:spPr>
                <a:xfrm>
                  <a:off x="2153" y="1932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93" name="直接连接符 543781"/>
                <p:cNvSpPr/>
                <p:nvPr/>
              </p:nvSpPr>
              <p:spPr>
                <a:xfrm>
                  <a:off x="2405" y="2004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94" name="直接连接符 543782"/>
                <p:cNvSpPr/>
                <p:nvPr/>
              </p:nvSpPr>
              <p:spPr>
                <a:xfrm>
                  <a:off x="2153" y="2004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95" name="直接连接符 543783"/>
                <p:cNvSpPr/>
                <p:nvPr/>
              </p:nvSpPr>
              <p:spPr>
                <a:xfrm>
                  <a:off x="2405" y="1932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896" name="直接连接符 543784"/>
                <p:cNvSpPr/>
                <p:nvPr/>
              </p:nvSpPr>
              <p:spPr>
                <a:xfrm>
                  <a:off x="2405" y="1860"/>
                  <a:ext cx="14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21897" name="组合 543785"/>
              <p:cNvGrpSpPr/>
              <p:nvPr/>
            </p:nvGrpSpPr>
            <p:grpSpPr>
              <a:xfrm>
                <a:off x="1824" y="1488"/>
                <a:ext cx="904" cy="196"/>
                <a:chOff x="1404" y="1536"/>
                <a:chExt cx="904" cy="196"/>
              </a:xfrm>
            </p:grpSpPr>
            <p:sp>
              <p:nvSpPr>
                <p:cNvPr id="121898" name="文本框 543786"/>
                <p:cNvSpPr txBox="1"/>
                <p:nvPr/>
              </p:nvSpPr>
              <p:spPr>
                <a:xfrm>
                  <a:off x="1562" y="1536"/>
                  <a:ext cx="746" cy="19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pPr algn="ctr"/>
                  <a:r>
                    <a:rPr lang="en-US" altLang="zh-TW" sz="1200">
                      <a:latin typeface="Tahoma" panose="020B0604030504040204" pitchFamily="34" charset="0"/>
                      <a:ea typeface="PMingLiU" pitchFamily="18" charset="-120"/>
                    </a:rPr>
                    <a:t>Online catalog</a:t>
                  </a:r>
                  <a:endParaRPr lang="en-US" altLang="zh-TW" sz="1200">
                    <a:latin typeface="Tahoma" panose="020B0604030504040204" pitchFamily="34" charset="0"/>
                    <a:ea typeface="PMingLiU" pitchFamily="18" charset="-120"/>
                  </a:endParaRPr>
                </a:p>
              </p:txBody>
            </p:sp>
            <p:graphicFrame>
              <p:nvGraphicFramePr>
                <p:cNvPr id="121899" name="对象 543787"/>
                <p:cNvGraphicFramePr/>
                <p:nvPr/>
              </p:nvGraphicFramePr>
              <p:xfrm>
                <a:off x="1404" y="1536"/>
                <a:ext cx="180" cy="16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87" name="" r:id="rId2" imgW="284480" imgH="257810" progId="Paint.Picture">
                        <p:embed/>
                      </p:oleObj>
                    </mc:Choice>
                    <mc:Fallback>
                      <p:oleObj name="" r:id="rId2" imgW="284480" imgH="257810" progId="Paint.Picture">
                        <p:embed/>
                        <p:pic>
                          <p:nvPicPr>
                            <p:cNvPr id="0" name="图片 3086"/>
                            <p:cNvPicPr/>
                            <p:nvPr/>
                          </p:nvPicPr>
                          <p:blipFill>
                            <a:blip r:embed="rId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404" y="1536"/>
                              <a:ext cx="180" cy="162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121900" name="组合 543788"/>
            <p:cNvGrpSpPr/>
            <p:nvPr/>
          </p:nvGrpSpPr>
          <p:grpSpPr>
            <a:xfrm>
              <a:off x="4560" y="2064"/>
              <a:ext cx="768" cy="960"/>
              <a:chOff x="4560" y="2064"/>
              <a:chExt cx="768" cy="960"/>
            </a:xfrm>
          </p:grpSpPr>
          <p:sp>
            <p:nvSpPr>
              <p:cNvPr id="121901" name="矩形 543789"/>
              <p:cNvSpPr/>
              <p:nvPr/>
            </p:nvSpPr>
            <p:spPr>
              <a:xfrm>
                <a:off x="4560" y="2064"/>
                <a:ext cx="480" cy="67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rgbClr val="C0C0C0"/>
                </a:outerShdw>
              </a:effectLst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1902" name="组合 543790"/>
              <p:cNvGrpSpPr/>
              <p:nvPr/>
            </p:nvGrpSpPr>
            <p:grpSpPr>
              <a:xfrm>
                <a:off x="4608" y="2160"/>
                <a:ext cx="384" cy="480"/>
                <a:chOff x="4608" y="2160"/>
                <a:chExt cx="384" cy="480"/>
              </a:xfrm>
            </p:grpSpPr>
            <p:sp>
              <p:nvSpPr>
                <p:cNvPr id="121903" name="直接连接符 543791"/>
                <p:cNvSpPr/>
                <p:nvPr/>
              </p:nvSpPr>
              <p:spPr>
                <a:xfrm>
                  <a:off x="4608" y="2160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04" name="直接连接符 543792"/>
                <p:cNvSpPr/>
                <p:nvPr/>
              </p:nvSpPr>
              <p:spPr>
                <a:xfrm>
                  <a:off x="4608" y="2256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05" name="直接连接符 543793"/>
                <p:cNvSpPr/>
                <p:nvPr/>
              </p:nvSpPr>
              <p:spPr>
                <a:xfrm>
                  <a:off x="4608" y="2352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06" name="直接连接符 543794"/>
                <p:cNvSpPr/>
                <p:nvPr/>
              </p:nvSpPr>
              <p:spPr>
                <a:xfrm>
                  <a:off x="4608" y="2448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07" name="直接连接符 543795"/>
                <p:cNvSpPr/>
                <p:nvPr/>
              </p:nvSpPr>
              <p:spPr>
                <a:xfrm>
                  <a:off x="4608" y="2544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08" name="直接连接符 543796"/>
                <p:cNvSpPr/>
                <p:nvPr/>
              </p:nvSpPr>
              <p:spPr>
                <a:xfrm>
                  <a:off x="4608" y="2640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1909" name="矩形 543797"/>
              <p:cNvSpPr/>
              <p:nvPr/>
            </p:nvSpPr>
            <p:spPr>
              <a:xfrm>
                <a:off x="4656" y="2160"/>
                <a:ext cx="480" cy="67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rgbClr val="C0C0C0"/>
                </a:outerShdw>
              </a:effectLst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1910" name="组合 543798"/>
              <p:cNvGrpSpPr/>
              <p:nvPr/>
            </p:nvGrpSpPr>
            <p:grpSpPr>
              <a:xfrm>
                <a:off x="4704" y="2256"/>
                <a:ext cx="384" cy="480"/>
                <a:chOff x="4704" y="2256"/>
                <a:chExt cx="384" cy="480"/>
              </a:xfrm>
            </p:grpSpPr>
            <p:sp>
              <p:nvSpPr>
                <p:cNvPr id="121911" name="直接连接符 543799"/>
                <p:cNvSpPr/>
                <p:nvPr/>
              </p:nvSpPr>
              <p:spPr>
                <a:xfrm>
                  <a:off x="4704" y="2256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12" name="直接连接符 543800"/>
                <p:cNvSpPr/>
                <p:nvPr/>
              </p:nvSpPr>
              <p:spPr>
                <a:xfrm>
                  <a:off x="4704" y="2352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13" name="直接连接符 543801"/>
                <p:cNvSpPr/>
                <p:nvPr/>
              </p:nvSpPr>
              <p:spPr>
                <a:xfrm>
                  <a:off x="4704" y="2448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14" name="直接连接符 543802"/>
                <p:cNvSpPr/>
                <p:nvPr/>
              </p:nvSpPr>
              <p:spPr>
                <a:xfrm>
                  <a:off x="4704" y="2544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15" name="直接连接符 543803"/>
                <p:cNvSpPr/>
                <p:nvPr/>
              </p:nvSpPr>
              <p:spPr>
                <a:xfrm>
                  <a:off x="4704" y="2640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16" name="直接连接符 543804"/>
                <p:cNvSpPr/>
                <p:nvPr/>
              </p:nvSpPr>
              <p:spPr>
                <a:xfrm>
                  <a:off x="4704" y="2736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1917" name="矩形 543805"/>
              <p:cNvSpPr/>
              <p:nvPr/>
            </p:nvSpPr>
            <p:spPr>
              <a:xfrm>
                <a:off x="4752" y="2256"/>
                <a:ext cx="480" cy="67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rgbClr val="C0C0C0"/>
                </a:outerShdw>
              </a:effectLst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1918" name="组合 543806"/>
              <p:cNvGrpSpPr/>
              <p:nvPr/>
            </p:nvGrpSpPr>
            <p:grpSpPr>
              <a:xfrm>
                <a:off x="4800" y="2352"/>
                <a:ext cx="384" cy="480"/>
                <a:chOff x="4800" y="2352"/>
                <a:chExt cx="384" cy="480"/>
              </a:xfrm>
            </p:grpSpPr>
            <p:sp>
              <p:nvSpPr>
                <p:cNvPr id="121919" name="直接连接符 543807"/>
                <p:cNvSpPr/>
                <p:nvPr/>
              </p:nvSpPr>
              <p:spPr>
                <a:xfrm>
                  <a:off x="4800" y="2352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0" name="直接连接符 543808"/>
                <p:cNvSpPr/>
                <p:nvPr/>
              </p:nvSpPr>
              <p:spPr>
                <a:xfrm>
                  <a:off x="4800" y="2448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1" name="直接连接符 543809"/>
                <p:cNvSpPr/>
                <p:nvPr/>
              </p:nvSpPr>
              <p:spPr>
                <a:xfrm>
                  <a:off x="4800" y="2544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2" name="直接连接符 543810"/>
                <p:cNvSpPr/>
                <p:nvPr/>
              </p:nvSpPr>
              <p:spPr>
                <a:xfrm>
                  <a:off x="4800" y="2640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3" name="直接连接符 543811"/>
                <p:cNvSpPr/>
                <p:nvPr/>
              </p:nvSpPr>
              <p:spPr>
                <a:xfrm>
                  <a:off x="4800" y="2736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4" name="直接连接符 543812"/>
                <p:cNvSpPr/>
                <p:nvPr/>
              </p:nvSpPr>
              <p:spPr>
                <a:xfrm>
                  <a:off x="4800" y="2832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1925" name="矩形 543813"/>
              <p:cNvSpPr/>
              <p:nvPr/>
            </p:nvSpPr>
            <p:spPr>
              <a:xfrm>
                <a:off x="4848" y="2352"/>
                <a:ext cx="480" cy="672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rgbClr val="C0C0C0"/>
                </a:outerShdw>
              </a:effectLst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1926" name="组合 543814"/>
              <p:cNvGrpSpPr/>
              <p:nvPr/>
            </p:nvGrpSpPr>
            <p:grpSpPr>
              <a:xfrm>
                <a:off x="4896" y="2448"/>
                <a:ext cx="384" cy="480"/>
                <a:chOff x="4896" y="2448"/>
                <a:chExt cx="384" cy="480"/>
              </a:xfrm>
            </p:grpSpPr>
            <p:sp>
              <p:nvSpPr>
                <p:cNvPr id="121927" name="直接连接符 543815"/>
                <p:cNvSpPr/>
                <p:nvPr/>
              </p:nvSpPr>
              <p:spPr>
                <a:xfrm>
                  <a:off x="4896" y="2448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8" name="直接连接符 543816"/>
                <p:cNvSpPr/>
                <p:nvPr/>
              </p:nvSpPr>
              <p:spPr>
                <a:xfrm>
                  <a:off x="4896" y="2544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29" name="直接连接符 543817"/>
                <p:cNvSpPr/>
                <p:nvPr/>
              </p:nvSpPr>
              <p:spPr>
                <a:xfrm>
                  <a:off x="4896" y="2640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30" name="直接连接符 543818"/>
                <p:cNvSpPr/>
                <p:nvPr/>
              </p:nvSpPr>
              <p:spPr>
                <a:xfrm>
                  <a:off x="4896" y="2736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31" name="直接连接符 543819"/>
                <p:cNvSpPr/>
                <p:nvPr/>
              </p:nvSpPr>
              <p:spPr>
                <a:xfrm>
                  <a:off x="4896" y="2832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1932" name="直接连接符 543820"/>
                <p:cNvSpPr/>
                <p:nvPr/>
              </p:nvSpPr>
              <p:spPr>
                <a:xfrm>
                  <a:off x="4896" y="2928"/>
                  <a:ext cx="384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21933" name="文本框 543821"/>
              <p:cNvSpPr txBox="1"/>
              <p:nvPr/>
            </p:nvSpPr>
            <p:spPr>
              <a:xfrm>
                <a:off x="4891" y="2400"/>
                <a:ext cx="429" cy="5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TW" sz="4400" dirty="0">
                    <a:solidFill>
                      <a:srgbClr val="FF0000"/>
                    </a:solidFill>
                    <a:latin typeface="Monotype Sorts" pitchFamily="2" charset="2"/>
                    <a:ea typeface="PMingLiU" pitchFamily="18" charset="-120"/>
                    <a:sym typeface="Monotype Sorts" pitchFamily="2" charset="2"/>
                  </a:rPr>
                  <a:t></a:t>
                </a:r>
                <a:endParaRPr lang="en-US" altLang="zh-TW" sz="4400" dirty="0">
                  <a:solidFill>
                    <a:srgbClr val="FF0000"/>
                  </a:solidFill>
                  <a:latin typeface="Monotype Sorts" pitchFamily="2" charset="2"/>
                  <a:ea typeface="PMingLiU" pitchFamily="18" charset="-120"/>
                </a:endParaRPr>
              </a:p>
            </p:txBody>
          </p:sp>
        </p:grpSp>
        <p:grpSp>
          <p:nvGrpSpPr>
            <p:cNvPr id="121934" name="组合 543822"/>
            <p:cNvGrpSpPr/>
            <p:nvPr/>
          </p:nvGrpSpPr>
          <p:grpSpPr>
            <a:xfrm>
              <a:off x="2239" y="3312"/>
              <a:ext cx="973" cy="797"/>
              <a:chOff x="2239" y="3312"/>
              <a:chExt cx="973" cy="797"/>
            </a:xfrm>
          </p:grpSpPr>
          <p:pic>
            <p:nvPicPr>
              <p:cNvPr id="121935" name="图片 543823" descr="BD05192_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8" y="3456"/>
                <a:ext cx="548" cy="65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21936" name="文本框 543824"/>
              <p:cNvSpPr txBox="1"/>
              <p:nvPr/>
            </p:nvSpPr>
            <p:spPr>
              <a:xfrm>
                <a:off x="2239" y="3312"/>
                <a:ext cx="973" cy="1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Contracted supplier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</p:txBody>
          </p:sp>
        </p:grpSp>
        <p:grpSp>
          <p:nvGrpSpPr>
            <p:cNvPr id="121937" name="组合 543825"/>
            <p:cNvGrpSpPr/>
            <p:nvPr/>
          </p:nvGrpSpPr>
          <p:grpSpPr>
            <a:xfrm>
              <a:off x="2205" y="2375"/>
              <a:ext cx="1764" cy="697"/>
              <a:chOff x="1824" y="2327"/>
              <a:chExt cx="1764" cy="697"/>
            </a:xfrm>
          </p:grpSpPr>
          <p:pic>
            <p:nvPicPr>
              <p:cNvPr id="121938" name="图片 543826" descr="BS00476_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0" y="2544"/>
                <a:ext cx="480" cy="4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21939" name="文本框 543827"/>
              <p:cNvSpPr txBox="1"/>
              <p:nvPr/>
            </p:nvSpPr>
            <p:spPr>
              <a:xfrm>
                <a:off x="1824" y="2327"/>
                <a:ext cx="1764" cy="1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TW" sz="1200">
                    <a:latin typeface="Times New Roman" panose="02020603050405020304" pitchFamily="18" charset="0"/>
                    <a:ea typeface="PMingLiU" pitchFamily="18" charset="-120"/>
                  </a:rPr>
                  <a:t>Electronic Funds Transfer (EFT) account</a:t>
                </a:r>
                <a:endParaRPr lang="en-US" altLang="zh-TW" sz="1200"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</p:grpSp>
        <p:sp>
          <p:nvSpPr>
            <p:cNvPr id="121940" name="右箭头 543828"/>
            <p:cNvSpPr/>
            <p:nvPr/>
          </p:nvSpPr>
          <p:spPr>
            <a:xfrm rot="-697330">
              <a:off x="1435" y="1830"/>
              <a:ext cx="268" cy="193"/>
            </a:xfrm>
            <a:prstGeom prst="rightArrow">
              <a:avLst>
                <a:gd name="adj1" fmla="val 50000"/>
                <a:gd name="adj2" fmla="val 34708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1" name="右箭头 543829"/>
            <p:cNvSpPr/>
            <p:nvPr/>
          </p:nvSpPr>
          <p:spPr>
            <a:xfrm>
              <a:off x="2880" y="1776"/>
              <a:ext cx="268" cy="193"/>
            </a:xfrm>
            <a:prstGeom prst="rightArrow">
              <a:avLst>
                <a:gd name="adj1" fmla="val 50000"/>
                <a:gd name="adj2" fmla="val 34708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2" name="右箭头 543830"/>
            <p:cNvSpPr/>
            <p:nvPr/>
          </p:nvSpPr>
          <p:spPr>
            <a:xfrm rot="709547">
              <a:off x="4036" y="1776"/>
              <a:ext cx="268" cy="193"/>
            </a:xfrm>
            <a:prstGeom prst="rightArrow">
              <a:avLst>
                <a:gd name="adj1" fmla="val 50000"/>
                <a:gd name="adj2" fmla="val 34708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3" name="左箭头 543831"/>
            <p:cNvSpPr/>
            <p:nvPr/>
          </p:nvSpPr>
          <p:spPr>
            <a:xfrm rot="-931055">
              <a:off x="4409" y="3561"/>
              <a:ext cx="347" cy="231"/>
            </a:xfrm>
            <a:prstGeom prst="leftArrow">
              <a:avLst>
                <a:gd name="adj1" fmla="val 50000"/>
                <a:gd name="adj2" fmla="val 37547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4" name="左箭头 543832"/>
            <p:cNvSpPr/>
            <p:nvPr/>
          </p:nvSpPr>
          <p:spPr>
            <a:xfrm>
              <a:off x="3216" y="3600"/>
              <a:ext cx="347" cy="231"/>
            </a:xfrm>
            <a:prstGeom prst="leftArrow">
              <a:avLst>
                <a:gd name="adj1" fmla="val 50000"/>
                <a:gd name="adj2" fmla="val 37547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5" name="左箭头 543833"/>
            <p:cNvSpPr/>
            <p:nvPr/>
          </p:nvSpPr>
          <p:spPr>
            <a:xfrm rot="1504803">
              <a:off x="3374" y="3008"/>
              <a:ext cx="347" cy="231"/>
            </a:xfrm>
            <a:prstGeom prst="leftArrow">
              <a:avLst>
                <a:gd name="adj1" fmla="val 50000"/>
                <a:gd name="adj2" fmla="val 37547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6" name="左弧形箭头 543834"/>
            <p:cNvSpPr/>
            <p:nvPr/>
          </p:nvSpPr>
          <p:spPr>
            <a:xfrm rot="1654693">
              <a:off x="2242" y="2682"/>
              <a:ext cx="231" cy="537"/>
            </a:xfrm>
            <a:prstGeom prst="curvedRightArrow">
              <a:avLst>
                <a:gd name="adj1" fmla="val 46493"/>
                <a:gd name="adj2" fmla="val 92987"/>
                <a:gd name="adj3" fmla="val 33328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947" name="左箭头 543835"/>
            <p:cNvSpPr/>
            <p:nvPr/>
          </p:nvSpPr>
          <p:spPr>
            <a:xfrm>
              <a:off x="1824" y="3600"/>
              <a:ext cx="347" cy="231"/>
            </a:xfrm>
            <a:prstGeom prst="leftArrow">
              <a:avLst>
                <a:gd name="adj1" fmla="val 50000"/>
                <a:gd name="adj2" fmla="val 37547"/>
              </a:avLst>
            </a:prstGeom>
            <a:solidFill>
              <a:srgbClr val="FF99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1948" name="组合 543836"/>
            <p:cNvGrpSpPr/>
            <p:nvPr/>
          </p:nvGrpSpPr>
          <p:grpSpPr>
            <a:xfrm>
              <a:off x="923" y="2947"/>
              <a:ext cx="824" cy="1085"/>
              <a:chOff x="923" y="2947"/>
              <a:chExt cx="824" cy="1085"/>
            </a:xfrm>
          </p:grpSpPr>
          <p:grpSp>
            <p:nvGrpSpPr>
              <p:cNvPr id="121949" name="组合 543837"/>
              <p:cNvGrpSpPr/>
              <p:nvPr/>
            </p:nvGrpSpPr>
            <p:grpSpPr>
              <a:xfrm>
                <a:off x="1056" y="3168"/>
                <a:ext cx="589" cy="864"/>
                <a:chOff x="2304" y="2976"/>
                <a:chExt cx="720" cy="1056"/>
              </a:xfrm>
            </p:grpSpPr>
            <p:sp>
              <p:nvSpPr>
                <p:cNvPr id="121950" name="椭圆 543838"/>
                <p:cNvSpPr/>
                <p:nvPr/>
              </p:nvSpPr>
              <p:spPr>
                <a:xfrm>
                  <a:off x="2400" y="3792"/>
                  <a:ext cx="624" cy="240"/>
                </a:xfrm>
                <a:prstGeom prst="ellipse">
                  <a:avLst/>
                </a:prstGeom>
                <a:solidFill>
                  <a:schemeClr val="hlink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prstShdw prst="shdw16" dir="16200000">
                    <a:schemeClr val="bg2"/>
                  </a:prstShdw>
                </a:effectLst>
              </p:spPr>
              <p:txBody>
                <a:bodyPr anchor="t" anchorCtr="0"/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121951" name="图片 543839" descr="IN00331_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304" y="2976"/>
                  <a:ext cx="564" cy="10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121952" name="文本框 543840"/>
              <p:cNvSpPr txBox="1"/>
              <p:nvPr/>
            </p:nvSpPr>
            <p:spPr>
              <a:xfrm>
                <a:off x="923" y="2947"/>
                <a:ext cx="824" cy="1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 algn="ctr"/>
                <a:r>
                  <a:rPr lang="en-US" altLang="zh-TW" sz="1200">
                    <a:latin typeface="Tahoma" panose="020B0604030504040204" pitchFamily="34" charset="0"/>
                    <a:ea typeface="PMingLiU" pitchFamily="18" charset="-120"/>
                  </a:rPr>
                  <a:t>Goods delivered</a:t>
                </a:r>
                <a:endParaRPr lang="en-US" altLang="zh-TW" sz="1200">
                  <a:latin typeface="Tahoma" panose="020B0604030504040204" pitchFamily="34" charset="0"/>
                  <a:ea typeface="PMingLiU" pitchFamily="18" charset="-120"/>
                </a:endParaRPr>
              </a:p>
            </p:txBody>
          </p:sp>
        </p:grpSp>
        <p:grpSp>
          <p:nvGrpSpPr>
            <p:cNvPr id="121953" name="组合 543841"/>
            <p:cNvGrpSpPr/>
            <p:nvPr/>
          </p:nvGrpSpPr>
          <p:grpSpPr>
            <a:xfrm>
              <a:off x="3408" y="3312"/>
              <a:ext cx="1234" cy="864"/>
              <a:chOff x="3408" y="3312"/>
              <a:chExt cx="1234" cy="864"/>
            </a:xfrm>
          </p:grpSpPr>
          <p:grpSp>
            <p:nvGrpSpPr>
              <p:cNvPr id="121954" name="组合 543842"/>
              <p:cNvGrpSpPr/>
              <p:nvPr/>
            </p:nvGrpSpPr>
            <p:grpSpPr>
              <a:xfrm>
                <a:off x="3792" y="3504"/>
                <a:ext cx="480" cy="672"/>
                <a:chOff x="3792" y="3504"/>
                <a:chExt cx="480" cy="672"/>
              </a:xfrm>
            </p:grpSpPr>
            <p:grpSp>
              <p:nvGrpSpPr>
                <p:cNvPr id="121955" name="组合 543843"/>
                <p:cNvGrpSpPr/>
                <p:nvPr/>
              </p:nvGrpSpPr>
              <p:grpSpPr>
                <a:xfrm>
                  <a:off x="3792" y="3504"/>
                  <a:ext cx="480" cy="672"/>
                  <a:chOff x="3792" y="3504"/>
                  <a:chExt cx="480" cy="672"/>
                </a:xfrm>
              </p:grpSpPr>
              <p:sp>
                <p:nvSpPr>
                  <p:cNvPr id="121956" name="矩形 543844"/>
                  <p:cNvSpPr/>
                  <p:nvPr/>
                </p:nvSpPr>
                <p:spPr>
                  <a:xfrm>
                    <a:off x="3792" y="3504"/>
                    <a:ext cx="480" cy="67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 cap="flat" cmpd="sng">
                    <a:solidFill>
                      <a:schemeClr val="tx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  <a:effectLst>
                    <a:outerShdw dist="107763" dir="2699999" algn="ctr" rotWithShape="0">
                      <a:srgbClr val="C0C0C0"/>
                    </a:outerShdw>
                  </a:effectLst>
                </p:spPr>
                <p:txBody>
                  <a:bodyPr anchor="t" anchorCtr="0"/>
                  <a:p>
                    <a:endParaRPr lang="zh-CN" altLang="en-US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grpSp>
                <p:nvGrpSpPr>
                  <p:cNvPr id="121957" name="组合 543845"/>
                  <p:cNvGrpSpPr/>
                  <p:nvPr/>
                </p:nvGrpSpPr>
                <p:grpSpPr>
                  <a:xfrm>
                    <a:off x="3840" y="3600"/>
                    <a:ext cx="384" cy="480"/>
                    <a:chOff x="2976" y="1776"/>
                    <a:chExt cx="336" cy="480"/>
                  </a:xfrm>
                </p:grpSpPr>
                <p:sp>
                  <p:nvSpPr>
                    <p:cNvPr id="121958" name="直接连接符 543846"/>
                    <p:cNvSpPr/>
                    <p:nvPr/>
                  </p:nvSpPr>
                  <p:spPr>
                    <a:xfrm>
                      <a:off x="2976" y="1776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1959" name="直接连接符 543847"/>
                    <p:cNvSpPr/>
                    <p:nvPr/>
                  </p:nvSpPr>
                  <p:spPr>
                    <a:xfrm>
                      <a:off x="2976" y="1872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1960" name="直接连接符 543848"/>
                    <p:cNvSpPr/>
                    <p:nvPr/>
                  </p:nvSpPr>
                  <p:spPr>
                    <a:xfrm>
                      <a:off x="2976" y="1968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1961" name="直接连接符 543849"/>
                    <p:cNvSpPr/>
                    <p:nvPr/>
                  </p:nvSpPr>
                  <p:spPr>
                    <a:xfrm>
                      <a:off x="2976" y="2064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1962" name="直接连接符 543850"/>
                    <p:cNvSpPr/>
                    <p:nvPr/>
                  </p:nvSpPr>
                  <p:spPr>
                    <a:xfrm>
                      <a:off x="2976" y="2160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21963" name="直接连接符 543851"/>
                    <p:cNvSpPr/>
                    <p:nvPr/>
                  </p:nvSpPr>
                  <p:spPr>
                    <a:xfrm>
                      <a:off x="2976" y="2256"/>
                      <a:ext cx="336" cy="0"/>
                    </a:xfrm>
                    <a:prstGeom prst="line">
                      <a:avLst/>
                    </a:prstGeom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</p:grpSp>
            </p:grpSp>
            <p:sp>
              <p:nvSpPr>
                <p:cNvPr id="121964" name="文本框 543852"/>
                <p:cNvSpPr txBox="1"/>
                <p:nvPr/>
              </p:nvSpPr>
              <p:spPr>
                <a:xfrm>
                  <a:off x="3831" y="3551"/>
                  <a:ext cx="407" cy="32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 anchorCtr="0">
                  <a:spAutoFit/>
                </a:bodyPr>
                <a:p>
                  <a:r>
                    <a:rPr lang="en-US" altLang="zh-TW" sz="2400" b="1">
                      <a:solidFill>
                        <a:srgbClr val="0033CC"/>
                      </a:solidFill>
                      <a:latin typeface="Arial" panose="020B0604020202020204" pitchFamily="34" charset="0"/>
                      <a:ea typeface="PMingLiU" pitchFamily="18" charset="-120"/>
                    </a:rPr>
                    <a:t>PO</a:t>
                  </a:r>
                  <a:endParaRPr lang="en-US" altLang="zh-TW" sz="2400" b="1">
                    <a:solidFill>
                      <a:srgbClr val="0033CC"/>
                    </a:solidFill>
                    <a:latin typeface="Arial" panose="020B0604020202020204" pitchFamily="34" charset="0"/>
                    <a:ea typeface="PMingLiU" pitchFamily="18" charset="-120"/>
                  </a:endParaRPr>
                </a:p>
              </p:txBody>
            </p:sp>
          </p:grpSp>
          <p:sp>
            <p:nvSpPr>
              <p:cNvPr id="121965" name="文本框 543853"/>
              <p:cNvSpPr txBox="1"/>
              <p:nvPr/>
            </p:nvSpPr>
            <p:spPr>
              <a:xfrm>
                <a:off x="3408" y="3312"/>
                <a:ext cx="1234" cy="1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en-US" altLang="zh-TW" sz="1200">
                    <a:latin typeface="Times New Roman" panose="02020603050405020304" pitchFamily="18" charset="0"/>
                    <a:ea typeface="PMingLiU" pitchFamily="18" charset="-120"/>
                  </a:rPr>
                  <a:t>PO electronically populated</a:t>
                </a:r>
                <a:endParaRPr lang="en-US" altLang="zh-TW" sz="1200"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</p:grpSp>
      </p:grpSp>
      <p:sp>
        <p:nvSpPr>
          <p:cNvPr id="121966" name="文本框 543854"/>
          <p:cNvSpPr txBox="1"/>
          <p:nvPr/>
        </p:nvSpPr>
        <p:spPr>
          <a:xfrm>
            <a:off x="3200400" y="1600200"/>
            <a:ext cx="9969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en-US" sz="1600" dirty="0">
                <a:latin typeface="Arial Narrow" pitchFamily="34" charset="0"/>
                <a:ea typeface="DFKai-SB" pitchFamily="65" charset="-120"/>
              </a:rPr>
              <a:t>在线目录</a:t>
            </a:r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67" name="文本框 543855"/>
          <p:cNvSpPr txBox="1"/>
          <p:nvPr/>
        </p:nvSpPr>
        <p:spPr>
          <a:xfrm>
            <a:off x="5105400" y="1568450"/>
            <a:ext cx="1331913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电子</a:t>
            </a:r>
            <a:r>
              <a:rPr lang="en-US" altLang="zh-CN" sz="1600">
                <a:latin typeface="Arial Narrow" pitchFamily="34" charset="0"/>
                <a:ea typeface="DFKai-SB" pitchFamily="65" charset="-120"/>
              </a:rPr>
              <a:t>RFA</a:t>
            </a:r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表格</a:t>
            </a:r>
            <a:endParaRPr lang="en-US" altLang="zh-TW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68" name="文本框 543856"/>
          <p:cNvSpPr txBox="1"/>
          <p:nvPr/>
        </p:nvSpPr>
        <p:spPr>
          <a:xfrm>
            <a:off x="7086600" y="2214563"/>
            <a:ext cx="9969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en-US" sz="1600" dirty="0">
                <a:latin typeface="Arial Narrow" pitchFamily="34" charset="0"/>
                <a:ea typeface="DFKai-SB" pitchFamily="65" charset="-120"/>
              </a:rPr>
              <a:t>在线核准</a:t>
            </a:r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69" name="文本框 543857"/>
          <p:cNvSpPr txBox="1"/>
          <p:nvPr/>
        </p:nvSpPr>
        <p:spPr>
          <a:xfrm>
            <a:off x="7543800" y="4876800"/>
            <a:ext cx="1403350" cy="8255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en-US" sz="1600" dirty="0">
                <a:latin typeface="Arial Narrow" pitchFamily="34" charset="0"/>
                <a:ea typeface="DFKai-SB" pitchFamily="65" charset="-120"/>
              </a:rPr>
              <a:t>查核预算</a:t>
            </a:r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  <a:p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相关请购加总</a:t>
            </a:r>
            <a:endParaRPr lang="zh-CN" altLang="en-US" sz="1600" dirty="0">
              <a:latin typeface="Arial Narrow" pitchFamily="34" charset="0"/>
              <a:ea typeface="DFKai-SB" pitchFamily="65" charset="-120"/>
            </a:endParaRPr>
          </a:p>
          <a:p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70" name="文本框 543858"/>
          <p:cNvSpPr txBox="1"/>
          <p:nvPr/>
        </p:nvSpPr>
        <p:spPr>
          <a:xfrm>
            <a:off x="5943600" y="4311650"/>
            <a:ext cx="9969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en-US" sz="1600" dirty="0">
                <a:latin typeface="Arial Narrow" pitchFamily="34" charset="0"/>
                <a:ea typeface="DFKai-SB" pitchFamily="65" charset="-120"/>
              </a:rPr>
              <a:t>在线核准</a:t>
            </a:r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71" name="文本框 543859"/>
          <p:cNvSpPr txBox="1"/>
          <p:nvPr/>
        </p:nvSpPr>
        <p:spPr>
          <a:xfrm>
            <a:off x="3886200" y="3016250"/>
            <a:ext cx="18097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电子资金转移账户</a:t>
            </a:r>
            <a:endParaRPr lang="en-US" altLang="zh-TW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72" name="文本框 543860"/>
          <p:cNvSpPr txBox="1"/>
          <p:nvPr/>
        </p:nvSpPr>
        <p:spPr>
          <a:xfrm>
            <a:off x="3829050" y="4343400"/>
            <a:ext cx="12001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合约供货商</a:t>
            </a:r>
            <a:endParaRPr lang="en-US" altLang="zh-TW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73" name="文本框 543861"/>
          <p:cNvSpPr txBox="1"/>
          <p:nvPr/>
        </p:nvSpPr>
        <p:spPr>
          <a:xfrm>
            <a:off x="1828800" y="3810000"/>
            <a:ext cx="9969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TW" altLang="en-US" sz="1600" dirty="0">
                <a:latin typeface="Arial Narrow" pitchFamily="34" charset="0"/>
                <a:ea typeface="DFKai-SB" pitchFamily="65" charset="-120"/>
              </a:rPr>
              <a:t>在线核准</a:t>
            </a:r>
            <a:endParaRPr lang="zh-TW" altLang="en-US" sz="1600" dirty="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21974" name="文本框 543862"/>
          <p:cNvSpPr txBox="1"/>
          <p:nvPr/>
        </p:nvSpPr>
        <p:spPr>
          <a:xfrm>
            <a:off x="501650" y="1949450"/>
            <a:ext cx="2012950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600" dirty="0">
                <a:latin typeface="Arial Narrow" pitchFamily="34" charset="0"/>
                <a:ea typeface="DFKai-SB" pitchFamily="65" charset="-120"/>
              </a:rPr>
              <a:t>上公司内部采购网站</a:t>
            </a:r>
            <a:endParaRPr lang="en-US" altLang="zh-TW" sz="1600" dirty="0">
              <a:latin typeface="Arial Narrow" pitchFamily="34" charset="0"/>
              <a:ea typeface="DFKai-SB" pitchFamily="65" charset="-12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905" name="标题 544769"/>
          <p:cNvSpPr>
            <a:spLocks noGrp="1"/>
          </p:cNvSpPr>
          <p:nvPr>
            <p:ph type="title"/>
          </p:nvPr>
        </p:nvSpPr>
        <p:spPr>
          <a:xfrm>
            <a:off x="914400" y="76200"/>
            <a:ext cx="7620000" cy="1143000"/>
          </a:xfrm>
        </p:spPr>
        <p:txBody>
          <a:bodyPr anchor="b" anchorCtr="0"/>
          <a:p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e-Procurement </a:t>
            </a: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采购</a:t>
            </a:r>
            <a:r>
              <a:rPr lang="en-US" altLang="zh-TW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100%</a:t>
            </a:r>
            <a:r>
              <a:rPr lang="zh-TW" altLang="en-US" sz="300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自动化</a:t>
            </a:r>
            <a:endParaRPr lang="zh-TW" altLang="en-US" sz="3500" b="0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grpSp>
        <p:nvGrpSpPr>
          <p:cNvPr id="123906" name="组合 544770"/>
          <p:cNvGrpSpPr/>
          <p:nvPr/>
        </p:nvGrpSpPr>
        <p:grpSpPr>
          <a:xfrm>
            <a:off x="533400" y="1822450"/>
            <a:ext cx="8077200" cy="4578350"/>
            <a:chOff x="288" y="1111"/>
            <a:chExt cx="5088" cy="2884"/>
          </a:xfrm>
        </p:grpSpPr>
        <p:sp>
          <p:nvSpPr>
            <p:cNvPr id="123907" name="矩形 544771"/>
            <p:cNvSpPr/>
            <p:nvPr/>
          </p:nvSpPr>
          <p:spPr>
            <a:xfrm>
              <a:off x="367" y="1265"/>
              <a:ext cx="754" cy="2397"/>
            </a:xfrm>
            <a:prstGeom prst="rect">
              <a:avLst/>
            </a:prstGeom>
            <a:gradFill rotWithShape="0">
              <a:gsLst>
                <a:gs pos="0">
                  <a:srgbClr val="8E8E00"/>
                </a:gs>
                <a:gs pos="50000">
                  <a:schemeClr val="accent1"/>
                </a:gs>
                <a:gs pos="100000">
                  <a:srgbClr val="8E8E00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908" name="矩形 544772"/>
            <p:cNvSpPr/>
            <p:nvPr/>
          </p:nvSpPr>
          <p:spPr>
            <a:xfrm>
              <a:off x="4619" y="1265"/>
              <a:ext cx="755" cy="2397"/>
            </a:xfrm>
            <a:prstGeom prst="rect">
              <a:avLst/>
            </a:prstGeom>
            <a:gradFill rotWithShape="0">
              <a:gsLst>
                <a:gs pos="0">
                  <a:srgbClr val="2447B2"/>
                </a:gs>
                <a:gs pos="50000">
                  <a:srgbClr val="3366FF"/>
                </a:gs>
                <a:gs pos="100000">
                  <a:srgbClr val="2447B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909" name="椭圆 544773"/>
            <p:cNvSpPr/>
            <p:nvPr/>
          </p:nvSpPr>
          <p:spPr>
            <a:xfrm>
              <a:off x="425" y="2648"/>
              <a:ext cx="653" cy="619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910" name="矩形 544774"/>
            <p:cNvSpPr/>
            <p:nvPr/>
          </p:nvSpPr>
          <p:spPr>
            <a:xfrm>
              <a:off x="446" y="3257"/>
              <a:ext cx="629" cy="3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CC3300"/>
                  </a:solidFill>
                  <a:latin typeface="Tahoma" panose="020B0604030504040204" pitchFamily="34" charset="0"/>
                  <a:ea typeface="PMingLiU" pitchFamily="18" charset="-120"/>
                </a:rPr>
                <a:t>Non-Production Requests</a:t>
              </a:r>
              <a:endParaRPr lang="en-US" altLang="zh-TW" sz="1200" b="1">
                <a:solidFill>
                  <a:srgbClr val="CC3300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3911" name="任意多边形 544775"/>
            <p:cNvSpPr/>
            <p:nvPr/>
          </p:nvSpPr>
          <p:spPr>
            <a:xfrm>
              <a:off x="661" y="2820"/>
              <a:ext cx="132" cy="266"/>
            </a:xfrm>
            <a:custGeom>
              <a:avLst/>
              <a:gdLst/>
              <a:ahLst/>
              <a:cxnLst/>
              <a:pathLst>
                <a:path w="148" h="306">
                  <a:moveTo>
                    <a:pt x="147" y="239"/>
                  </a:moveTo>
                  <a:lnTo>
                    <a:pt x="147" y="0"/>
                  </a:lnTo>
                  <a:lnTo>
                    <a:pt x="0" y="57"/>
                  </a:lnTo>
                  <a:lnTo>
                    <a:pt x="0" y="305"/>
                  </a:lnTo>
                  <a:lnTo>
                    <a:pt x="147" y="239"/>
                  </a:lnTo>
                </a:path>
              </a:pathLst>
            </a:custGeom>
            <a:solidFill>
              <a:srgbClr val="666666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912" name="任意多边形 544776"/>
            <p:cNvSpPr/>
            <p:nvPr/>
          </p:nvSpPr>
          <p:spPr>
            <a:xfrm>
              <a:off x="791" y="2817"/>
              <a:ext cx="15" cy="220"/>
            </a:xfrm>
            <a:custGeom>
              <a:avLst/>
              <a:gdLst/>
              <a:ahLst/>
              <a:cxnLst/>
              <a:pathLst>
                <a:path w="17" h="254">
                  <a:moveTo>
                    <a:pt x="16" y="247"/>
                  </a:moveTo>
                  <a:lnTo>
                    <a:pt x="16" y="0"/>
                  </a:lnTo>
                  <a:lnTo>
                    <a:pt x="0" y="4"/>
                  </a:lnTo>
                  <a:lnTo>
                    <a:pt x="0" y="253"/>
                  </a:lnTo>
                  <a:lnTo>
                    <a:pt x="16" y="247"/>
                  </a:lnTo>
                </a:path>
              </a:pathLst>
            </a:custGeom>
            <a:solidFill>
              <a:srgbClr val="666666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913" name="任意多边形 544777"/>
            <p:cNvSpPr/>
            <p:nvPr/>
          </p:nvSpPr>
          <p:spPr>
            <a:xfrm>
              <a:off x="666" y="2821"/>
              <a:ext cx="133" cy="260"/>
            </a:xfrm>
            <a:custGeom>
              <a:avLst/>
              <a:gdLst/>
              <a:ahLst/>
              <a:cxnLst/>
              <a:pathLst>
                <a:path w="149" h="298">
                  <a:moveTo>
                    <a:pt x="148" y="238"/>
                  </a:moveTo>
                  <a:lnTo>
                    <a:pt x="148" y="0"/>
                  </a:lnTo>
                  <a:lnTo>
                    <a:pt x="0" y="57"/>
                  </a:lnTo>
                  <a:lnTo>
                    <a:pt x="0" y="297"/>
                  </a:lnTo>
                  <a:lnTo>
                    <a:pt x="148" y="238"/>
                  </a:lnTo>
                </a:path>
              </a:pathLst>
            </a:custGeom>
            <a:solidFill>
              <a:srgbClr val="666666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914" name="任意多边形 544778"/>
            <p:cNvSpPr/>
            <p:nvPr/>
          </p:nvSpPr>
          <p:spPr>
            <a:xfrm>
              <a:off x="805" y="2823"/>
              <a:ext cx="15" cy="221"/>
            </a:xfrm>
            <a:custGeom>
              <a:avLst/>
              <a:gdLst/>
              <a:ahLst/>
              <a:cxnLst/>
              <a:pathLst>
                <a:path w="17" h="253">
                  <a:moveTo>
                    <a:pt x="16" y="247"/>
                  </a:moveTo>
                  <a:lnTo>
                    <a:pt x="16" y="0"/>
                  </a:lnTo>
                  <a:lnTo>
                    <a:pt x="0" y="4"/>
                  </a:lnTo>
                  <a:lnTo>
                    <a:pt x="0" y="252"/>
                  </a:lnTo>
                  <a:lnTo>
                    <a:pt x="16" y="247"/>
                  </a:lnTo>
                </a:path>
              </a:pathLst>
            </a:custGeom>
            <a:solidFill>
              <a:srgbClr val="989898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23915" name="组合 544779"/>
            <p:cNvGrpSpPr/>
            <p:nvPr/>
          </p:nvGrpSpPr>
          <p:grpSpPr>
            <a:xfrm>
              <a:off x="661" y="2827"/>
              <a:ext cx="171" cy="273"/>
              <a:chOff x="423" y="2994"/>
              <a:chExt cx="192" cy="313"/>
            </a:xfrm>
          </p:grpSpPr>
          <p:sp>
            <p:nvSpPr>
              <p:cNvPr id="123916" name="任意多边形 544780"/>
              <p:cNvSpPr/>
              <p:nvPr/>
            </p:nvSpPr>
            <p:spPr>
              <a:xfrm>
                <a:off x="423" y="3224"/>
                <a:ext cx="159" cy="69"/>
              </a:xfrm>
              <a:custGeom>
                <a:avLst/>
                <a:gdLst/>
                <a:ahLst/>
                <a:cxnLst/>
                <a:pathLst>
                  <a:path w="159" h="69">
                    <a:moveTo>
                      <a:pt x="158" y="6"/>
                    </a:moveTo>
                    <a:lnTo>
                      <a:pt x="158" y="0"/>
                    </a:lnTo>
                    <a:lnTo>
                      <a:pt x="0" y="61"/>
                    </a:lnTo>
                    <a:lnTo>
                      <a:pt x="0" y="68"/>
                    </a:lnTo>
                    <a:lnTo>
                      <a:pt x="158" y="6"/>
                    </a:lnTo>
                  </a:path>
                </a:pathLst>
              </a:custGeom>
              <a:solidFill>
                <a:srgbClr val="66666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17" name="任意多边形 544781"/>
              <p:cNvSpPr/>
              <p:nvPr/>
            </p:nvSpPr>
            <p:spPr>
              <a:xfrm>
                <a:off x="438" y="2994"/>
                <a:ext cx="148" cy="306"/>
              </a:xfrm>
              <a:custGeom>
                <a:avLst/>
                <a:gdLst/>
                <a:ahLst/>
                <a:cxnLst/>
                <a:pathLst>
                  <a:path w="148" h="306">
                    <a:moveTo>
                      <a:pt x="147" y="239"/>
                    </a:moveTo>
                    <a:lnTo>
                      <a:pt x="147" y="0"/>
                    </a:lnTo>
                    <a:lnTo>
                      <a:pt x="0" y="57"/>
                    </a:lnTo>
                    <a:lnTo>
                      <a:pt x="0" y="305"/>
                    </a:lnTo>
                    <a:lnTo>
                      <a:pt x="147" y="239"/>
                    </a:lnTo>
                  </a:path>
                </a:pathLst>
              </a:custGeom>
              <a:solidFill>
                <a:srgbClr val="96969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18" name="任意多边形 544782"/>
              <p:cNvSpPr/>
              <p:nvPr/>
            </p:nvSpPr>
            <p:spPr>
              <a:xfrm>
                <a:off x="438" y="3232"/>
                <a:ext cx="159" cy="69"/>
              </a:xfrm>
              <a:custGeom>
                <a:avLst/>
                <a:gdLst/>
                <a:ahLst/>
                <a:cxnLst/>
                <a:pathLst>
                  <a:path w="159" h="69">
                    <a:moveTo>
                      <a:pt x="158" y="6"/>
                    </a:moveTo>
                    <a:lnTo>
                      <a:pt x="158" y="0"/>
                    </a:lnTo>
                    <a:lnTo>
                      <a:pt x="0" y="61"/>
                    </a:lnTo>
                    <a:lnTo>
                      <a:pt x="0" y="68"/>
                    </a:lnTo>
                    <a:lnTo>
                      <a:pt x="158" y="6"/>
                    </a:lnTo>
                  </a:path>
                </a:pathLst>
              </a:custGeom>
              <a:solidFill>
                <a:srgbClr val="96969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19" name="任意多边形 544783"/>
              <p:cNvSpPr/>
              <p:nvPr/>
            </p:nvSpPr>
            <p:spPr>
              <a:xfrm>
                <a:off x="445" y="2996"/>
                <a:ext cx="148" cy="298"/>
              </a:xfrm>
              <a:custGeom>
                <a:avLst/>
                <a:gdLst/>
                <a:ahLst/>
                <a:cxnLst/>
                <a:pathLst>
                  <a:path w="148" h="298">
                    <a:moveTo>
                      <a:pt x="147" y="238"/>
                    </a:moveTo>
                    <a:lnTo>
                      <a:pt x="147" y="0"/>
                    </a:lnTo>
                    <a:lnTo>
                      <a:pt x="0" y="57"/>
                    </a:lnTo>
                    <a:lnTo>
                      <a:pt x="0" y="297"/>
                    </a:lnTo>
                    <a:lnTo>
                      <a:pt x="147" y="238"/>
                    </a:lnTo>
                  </a:path>
                </a:pathLst>
              </a:custGeom>
              <a:solidFill>
                <a:srgbClr val="96969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20" name="任意多边形 544784"/>
              <p:cNvSpPr/>
              <p:nvPr/>
            </p:nvSpPr>
            <p:spPr>
              <a:xfrm>
                <a:off x="451" y="3001"/>
                <a:ext cx="149" cy="306"/>
              </a:xfrm>
              <a:custGeom>
                <a:avLst/>
                <a:gdLst/>
                <a:ahLst/>
                <a:cxnLst/>
                <a:pathLst>
                  <a:path w="149" h="306">
                    <a:moveTo>
                      <a:pt x="148" y="239"/>
                    </a:moveTo>
                    <a:lnTo>
                      <a:pt x="148" y="0"/>
                    </a:lnTo>
                    <a:lnTo>
                      <a:pt x="0" y="57"/>
                    </a:lnTo>
                    <a:lnTo>
                      <a:pt x="0" y="305"/>
                    </a:lnTo>
                    <a:lnTo>
                      <a:pt x="148" y="239"/>
                    </a:lnTo>
                  </a:path>
                </a:pathLst>
              </a:custGeom>
              <a:solidFill>
                <a:srgbClr val="B2B2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21" name="任意多边形 544785"/>
              <p:cNvSpPr/>
              <p:nvPr/>
            </p:nvSpPr>
            <p:spPr>
              <a:xfrm>
                <a:off x="598" y="2996"/>
                <a:ext cx="17" cy="255"/>
              </a:xfrm>
              <a:custGeom>
                <a:avLst/>
                <a:gdLst/>
                <a:ahLst/>
                <a:cxnLst/>
                <a:pathLst>
                  <a:path w="17" h="255">
                    <a:moveTo>
                      <a:pt x="16" y="248"/>
                    </a:moveTo>
                    <a:lnTo>
                      <a:pt x="16" y="0"/>
                    </a:lnTo>
                    <a:lnTo>
                      <a:pt x="0" y="3"/>
                    </a:lnTo>
                    <a:lnTo>
                      <a:pt x="0" y="254"/>
                    </a:lnTo>
                    <a:lnTo>
                      <a:pt x="16" y="248"/>
                    </a:lnTo>
                  </a:path>
                </a:pathLst>
              </a:custGeom>
              <a:solidFill>
                <a:srgbClr val="B2B2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22" name="任意多边形 544786"/>
              <p:cNvSpPr/>
              <p:nvPr/>
            </p:nvSpPr>
            <p:spPr>
              <a:xfrm>
                <a:off x="451" y="3238"/>
                <a:ext cx="159" cy="69"/>
              </a:xfrm>
              <a:custGeom>
                <a:avLst/>
                <a:gdLst/>
                <a:ahLst/>
                <a:cxnLst/>
                <a:pathLst>
                  <a:path w="159" h="69">
                    <a:moveTo>
                      <a:pt x="158" y="6"/>
                    </a:moveTo>
                    <a:lnTo>
                      <a:pt x="158" y="0"/>
                    </a:lnTo>
                    <a:lnTo>
                      <a:pt x="0" y="61"/>
                    </a:lnTo>
                    <a:lnTo>
                      <a:pt x="0" y="68"/>
                    </a:lnTo>
                    <a:lnTo>
                      <a:pt x="158" y="6"/>
                    </a:lnTo>
                  </a:path>
                </a:pathLst>
              </a:custGeom>
              <a:solidFill>
                <a:srgbClr val="B2B2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23" name="任意多边形 544787"/>
              <p:cNvSpPr/>
              <p:nvPr/>
            </p:nvSpPr>
            <p:spPr>
              <a:xfrm>
                <a:off x="458" y="3003"/>
                <a:ext cx="148" cy="298"/>
              </a:xfrm>
              <a:custGeom>
                <a:avLst/>
                <a:gdLst/>
                <a:ahLst/>
                <a:cxnLst/>
                <a:pathLst>
                  <a:path w="148" h="298">
                    <a:moveTo>
                      <a:pt x="147" y="238"/>
                    </a:moveTo>
                    <a:lnTo>
                      <a:pt x="147" y="0"/>
                    </a:lnTo>
                    <a:lnTo>
                      <a:pt x="0" y="57"/>
                    </a:lnTo>
                    <a:lnTo>
                      <a:pt x="0" y="297"/>
                    </a:lnTo>
                    <a:lnTo>
                      <a:pt x="147" y="238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3924" name="组合 544788"/>
              <p:cNvGrpSpPr/>
              <p:nvPr/>
            </p:nvGrpSpPr>
            <p:grpSpPr>
              <a:xfrm>
                <a:off x="481" y="3054"/>
                <a:ext cx="106" cy="216"/>
                <a:chOff x="481" y="3054"/>
                <a:chExt cx="106" cy="216"/>
              </a:xfrm>
            </p:grpSpPr>
            <p:sp>
              <p:nvSpPr>
                <p:cNvPr id="123925" name="任意多边形 544789"/>
                <p:cNvSpPr/>
                <p:nvPr/>
              </p:nvSpPr>
              <p:spPr>
                <a:xfrm>
                  <a:off x="481" y="3080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26" name="任意多边形 544790"/>
                <p:cNvSpPr/>
                <p:nvPr/>
              </p:nvSpPr>
              <p:spPr>
                <a:xfrm>
                  <a:off x="481" y="3103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27" name="任意多边形 544791"/>
                <p:cNvSpPr/>
                <p:nvPr/>
              </p:nvSpPr>
              <p:spPr>
                <a:xfrm>
                  <a:off x="481" y="3126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28" name="任意多边形 544792"/>
                <p:cNvSpPr/>
                <p:nvPr/>
              </p:nvSpPr>
              <p:spPr>
                <a:xfrm>
                  <a:off x="481" y="3150"/>
                  <a:ext cx="47" cy="27"/>
                </a:xfrm>
                <a:custGeom>
                  <a:avLst/>
                  <a:gdLst/>
                  <a:ahLst/>
                  <a:cxnLst/>
                  <a:pathLst>
                    <a:path w="47" h="27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6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29" name="任意多边形 544793"/>
                <p:cNvSpPr/>
                <p:nvPr/>
              </p:nvSpPr>
              <p:spPr>
                <a:xfrm>
                  <a:off x="481" y="3172"/>
                  <a:ext cx="47" cy="29"/>
                </a:xfrm>
                <a:custGeom>
                  <a:avLst/>
                  <a:gdLst/>
                  <a:ahLst/>
                  <a:cxnLst/>
                  <a:pathLst>
                    <a:path w="47" h="29">
                      <a:moveTo>
                        <a:pt x="46" y="8"/>
                      </a:move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28"/>
                      </a:lnTo>
                      <a:lnTo>
                        <a:pt x="46" y="8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0" name="任意多边形 544794"/>
                <p:cNvSpPr/>
                <p:nvPr/>
              </p:nvSpPr>
              <p:spPr>
                <a:xfrm>
                  <a:off x="481" y="3196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1" name="任意多边形 544795"/>
                <p:cNvSpPr/>
                <p:nvPr/>
              </p:nvSpPr>
              <p:spPr>
                <a:xfrm>
                  <a:off x="481" y="3219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8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8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2" name="任意多边形 544796"/>
                <p:cNvSpPr/>
                <p:nvPr/>
              </p:nvSpPr>
              <p:spPr>
                <a:xfrm>
                  <a:off x="481" y="3242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3" name="任意多边形 544797"/>
                <p:cNvSpPr/>
                <p:nvPr/>
              </p:nvSpPr>
              <p:spPr>
                <a:xfrm>
                  <a:off x="540" y="3054"/>
                  <a:ext cx="47" cy="30"/>
                </a:xfrm>
                <a:custGeom>
                  <a:avLst/>
                  <a:gdLst/>
                  <a:ahLst/>
                  <a:cxnLst/>
                  <a:pathLst>
                    <a:path w="47" h="30">
                      <a:moveTo>
                        <a:pt x="46" y="8"/>
                      </a:move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29"/>
                      </a:lnTo>
                      <a:lnTo>
                        <a:pt x="46" y="8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4" name="任意多边形 544798"/>
                <p:cNvSpPr/>
                <p:nvPr/>
              </p:nvSpPr>
              <p:spPr>
                <a:xfrm>
                  <a:off x="540" y="3078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5" name="任意多边形 544799"/>
                <p:cNvSpPr/>
                <p:nvPr/>
              </p:nvSpPr>
              <p:spPr>
                <a:xfrm>
                  <a:off x="540" y="3101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6" name="任意多边形 544800"/>
                <p:cNvSpPr/>
                <p:nvPr/>
              </p:nvSpPr>
              <p:spPr>
                <a:xfrm>
                  <a:off x="540" y="3124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7" name="任意多边形 544801"/>
                <p:cNvSpPr/>
                <p:nvPr/>
              </p:nvSpPr>
              <p:spPr>
                <a:xfrm>
                  <a:off x="540" y="3148"/>
                  <a:ext cx="47" cy="27"/>
                </a:xfrm>
                <a:custGeom>
                  <a:avLst/>
                  <a:gdLst/>
                  <a:ahLst/>
                  <a:cxnLst/>
                  <a:pathLst>
                    <a:path w="47" h="27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7"/>
                      </a:lnTo>
                      <a:lnTo>
                        <a:pt x="0" y="26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8" name="任意多边形 544802"/>
                <p:cNvSpPr/>
                <p:nvPr/>
              </p:nvSpPr>
              <p:spPr>
                <a:xfrm>
                  <a:off x="540" y="3170"/>
                  <a:ext cx="47" cy="29"/>
                </a:xfrm>
                <a:custGeom>
                  <a:avLst/>
                  <a:gdLst/>
                  <a:ahLst/>
                  <a:cxnLst/>
                  <a:pathLst>
                    <a:path w="47" h="29">
                      <a:moveTo>
                        <a:pt x="46" y="8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8"/>
                      </a:lnTo>
                      <a:lnTo>
                        <a:pt x="46" y="8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39" name="任意多边形 544803"/>
                <p:cNvSpPr/>
                <p:nvPr/>
              </p:nvSpPr>
              <p:spPr>
                <a:xfrm>
                  <a:off x="540" y="3193"/>
                  <a:ext cx="47" cy="29"/>
                </a:xfrm>
                <a:custGeom>
                  <a:avLst/>
                  <a:gdLst/>
                  <a:ahLst/>
                  <a:cxnLst/>
                  <a:pathLst>
                    <a:path w="47" h="29">
                      <a:moveTo>
                        <a:pt x="46" y="8"/>
                      </a:move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28"/>
                      </a:lnTo>
                      <a:lnTo>
                        <a:pt x="46" y="8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940" name="任意多边形 544804"/>
                <p:cNvSpPr/>
                <p:nvPr/>
              </p:nvSpPr>
              <p:spPr>
                <a:xfrm>
                  <a:off x="540" y="3217"/>
                  <a:ext cx="47" cy="28"/>
                </a:xfrm>
                <a:custGeom>
                  <a:avLst/>
                  <a:gdLst/>
                  <a:ahLst/>
                  <a:cxnLst/>
                  <a:pathLst>
                    <a:path w="47" h="28">
                      <a:moveTo>
                        <a:pt x="46" y="7"/>
                      </a:moveTo>
                      <a:lnTo>
                        <a:pt x="46" y="0"/>
                      </a:lnTo>
                      <a:lnTo>
                        <a:pt x="0" y="18"/>
                      </a:lnTo>
                      <a:lnTo>
                        <a:pt x="0" y="27"/>
                      </a:lnTo>
                      <a:lnTo>
                        <a:pt x="46" y="7"/>
                      </a:lnTo>
                    </a:path>
                  </a:pathLst>
                </a:custGeom>
                <a:solidFill>
                  <a:srgbClr val="CCCCC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23941" name="椭圆 544805"/>
            <p:cNvSpPr/>
            <p:nvPr/>
          </p:nvSpPr>
          <p:spPr>
            <a:xfrm>
              <a:off x="1796" y="2135"/>
              <a:ext cx="653" cy="577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3942" name="组合 544806"/>
            <p:cNvGrpSpPr/>
            <p:nvPr/>
          </p:nvGrpSpPr>
          <p:grpSpPr>
            <a:xfrm>
              <a:off x="2064" y="2374"/>
              <a:ext cx="89" cy="104"/>
              <a:chOff x="2011" y="2472"/>
              <a:chExt cx="101" cy="120"/>
            </a:xfrm>
          </p:grpSpPr>
          <p:sp>
            <p:nvSpPr>
              <p:cNvPr id="123943" name="任意多边形 544807"/>
              <p:cNvSpPr/>
              <p:nvPr/>
            </p:nvSpPr>
            <p:spPr>
              <a:xfrm>
                <a:off x="2011" y="2482"/>
                <a:ext cx="101" cy="110"/>
              </a:xfrm>
              <a:custGeom>
                <a:avLst/>
                <a:gdLst/>
                <a:ahLst/>
                <a:cxnLst/>
                <a:pathLst>
                  <a:path w="101" h="110">
                    <a:moveTo>
                      <a:pt x="41" y="86"/>
                    </a:moveTo>
                    <a:lnTo>
                      <a:pt x="38" y="82"/>
                    </a:lnTo>
                    <a:lnTo>
                      <a:pt x="37" y="76"/>
                    </a:lnTo>
                    <a:lnTo>
                      <a:pt x="35" y="68"/>
                    </a:lnTo>
                    <a:lnTo>
                      <a:pt x="33" y="58"/>
                    </a:lnTo>
                    <a:lnTo>
                      <a:pt x="31" y="48"/>
                    </a:lnTo>
                    <a:lnTo>
                      <a:pt x="28" y="38"/>
                    </a:lnTo>
                    <a:lnTo>
                      <a:pt x="25" y="30"/>
                    </a:lnTo>
                    <a:lnTo>
                      <a:pt x="18" y="22"/>
                    </a:lnTo>
                    <a:lnTo>
                      <a:pt x="13" y="17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33" y="2"/>
                    </a:lnTo>
                    <a:lnTo>
                      <a:pt x="35" y="3"/>
                    </a:lnTo>
                    <a:lnTo>
                      <a:pt x="38" y="6"/>
                    </a:lnTo>
                    <a:lnTo>
                      <a:pt x="40" y="8"/>
                    </a:lnTo>
                    <a:lnTo>
                      <a:pt x="43" y="10"/>
                    </a:lnTo>
                    <a:lnTo>
                      <a:pt x="50" y="18"/>
                    </a:lnTo>
                    <a:lnTo>
                      <a:pt x="53" y="26"/>
                    </a:lnTo>
                    <a:lnTo>
                      <a:pt x="56" y="36"/>
                    </a:lnTo>
                    <a:lnTo>
                      <a:pt x="57" y="45"/>
                    </a:lnTo>
                    <a:lnTo>
                      <a:pt x="59" y="55"/>
                    </a:lnTo>
                    <a:lnTo>
                      <a:pt x="61" y="63"/>
                    </a:lnTo>
                    <a:lnTo>
                      <a:pt x="65" y="72"/>
                    </a:lnTo>
                    <a:lnTo>
                      <a:pt x="71" y="77"/>
                    </a:lnTo>
                    <a:lnTo>
                      <a:pt x="75" y="81"/>
                    </a:lnTo>
                    <a:lnTo>
                      <a:pt x="77" y="83"/>
                    </a:lnTo>
                    <a:lnTo>
                      <a:pt x="80" y="83"/>
                    </a:lnTo>
                    <a:lnTo>
                      <a:pt x="81" y="84"/>
                    </a:lnTo>
                    <a:lnTo>
                      <a:pt x="81" y="84"/>
                    </a:lnTo>
                    <a:lnTo>
                      <a:pt x="81" y="83"/>
                    </a:lnTo>
                    <a:lnTo>
                      <a:pt x="100" y="78"/>
                    </a:lnTo>
                    <a:lnTo>
                      <a:pt x="90" y="109"/>
                    </a:lnTo>
                    <a:lnTo>
                      <a:pt x="27" y="102"/>
                    </a:lnTo>
                    <a:lnTo>
                      <a:pt x="52" y="95"/>
                    </a:lnTo>
                    <a:lnTo>
                      <a:pt x="51" y="95"/>
                    </a:lnTo>
                    <a:lnTo>
                      <a:pt x="51" y="93"/>
                    </a:lnTo>
                    <a:lnTo>
                      <a:pt x="50" y="93"/>
                    </a:lnTo>
                    <a:lnTo>
                      <a:pt x="48" y="92"/>
                    </a:lnTo>
                    <a:lnTo>
                      <a:pt x="45" y="90"/>
                    </a:lnTo>
                    <a:lnTo>
                      <a:pt x="41" y="86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44" name="任意多边形 544808"/>
              <p:cNvSpPr/>
              <p:nvPr/>
            </p:nvSpPr>
            <p:spPr>
              <a:xfrm>
                <a:off x="2011" y="2472"/>
                <a:ext cx="101" cy="109"/>
              </a:xfrm>
              <a:custGeom>
                <a:avLst/>
                <a:gdLst/>
                <a:ahLst/>
                <a:cxnLst/>
                <a:pathLst>
                  <a:path w="101" h="109">
                    <a:moveTo>
                      <a:pt x="40" y="85"/>
                    </a:moveTo>
                    <a:lnTo>
                      <a:pt x="38" y="81"/>
                    </a:lnTo>
                    <a:lnTo>
                      <a:pt x="37" y="75"/>
                    </a:lnTo>
                    <a:lnTo>
                      <a:pt x="35" y="67"/>
                    </a:lnTo>
                    <a:lnTo>
                      <a:pt x="33" y="57"/>
                    </a:lnTo>
                    <a:lnTo>
                      <a:pt x="31" y="47"/>
                    </a:lnTo>
                    <a:lnTo>
                      <a:pt x="28" y="37"/>
                    </a:lnTo>
                    <a:lnTo>
                      <a:pt x="25" y="29"/>
                    </a:lnTo>
                    <a:lnTo>
                      <a:pt x="18" y="21"/>
                    </a:lnTo>
                    <a:lnTo>
                      <a:pt x="13" y="16"/>
                    </a:lnTo>
                    <a:lnTo>
                      <a:pt x="9" y="12"/>
                    </a:lnTo>
                    <a:lnTo>
                      <a:pt x="5" y="10"/>
                    </a:lnTo>
                    <a:lnTo>
                      <a:pt x="3" y="8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3"/>
                    </a:lnTo>
                    <a:lnTo>
                      <a:pt x="37" y="5"/>
                    </a:lnTo>
                    <a:lnTo>
                      <a:pt x="40" y="7"/>
                    </a:lnTo>
                    <a:lnTo>
                      <a:pt x="43" y="10"/>
                    </a:lnTo>
                    <a:lnTo>
                      <a:pt x="50" y="17"/>
                    </a:lnTo>
                    <a:lnTo>
                      <a:pt x="53" y="26"/>
                    </a:lnTo>
                    <a:lnTo>
                      <a:pt x="56" y="35"/>
                    </a:lnTo>
                    <a:lnTo>
                      <a:pt x="57" y="45"/>
                    </a:lnTo>
                    <a:lnTo>
                      <a:pt x="59" y="54"/>
                    </a:lnTo>
                    <a:lnTo>
                      <a:pt x="61" y="62"/>
                    </a:lnTo>
                    <a:lnTo>
                      <a:pt x="65" y="70"/>
                    </a:lnTo>
                    <a:lnTo>
                      <a:pt x="71" y="77"/>
                    </a:lnTo>
                    <a:lnTo>
                      <a:pt x="75" y="80"/>
                    </a:lnTo>
                    <a:lnTo>
                      <a:pt x="77" y="82"/>
                    </a:lnTo>
                    <a:lnTo>
                      <a:pt x="80" y="83"/>
                    </a:lnTo>
                    <a:lnTo>
                      <a:pt x="81" y="84"/>
                    </a:lnTo>
                    <a:lnTo>
                      <a:pt x="81" y="84"/>
                    </a:lnTo>
                    <a:lnTo>
                      <a:pt x="81" y="83"/>
                    </a:lnTo>
                    <a:lnTo>
                      <a:pt x="100" y="77"/>
                    </a:lnTo>
                    <a:lnTo>
                      <a:pt x="90" y="108"/>
                    </a:lnTo>
                    <a:lnTo>
                      <a:pt x="27" y="101"/>
                    </a:lnTo>
                    <a:lnTo>
                      <a:pt x="52" y="94"/>
                    </a:lnTo>
                    <a:lnTo>
                      <a:pt x="51" y="94"/>
                    </a:lnTo>
                    <a:lnTo>
                      <a:pt x="51" y="93"/>
                    </a:lnTo>
                    <a:lnTo>
                      <a:pt x="50" y="92"/>
                    </a:lnTo>
                    <a:lnTo>
                      <a:pt x="48" y="91"/>
                    </a:lnTo>
                    <a:lnTo>
                      <a:pt x="45" y="89"/>
                    </a:lnTo>
                    <a:lnTo>
                      <a:pt x="40" y="85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45" name="组合 544809"/>
            <p:cNvGrpSpPr/>
            <p:nvPr/>
          </p:nvGrpSpPr>
          <p:grpSpPr>
            <a:xfrm>
              <a:off x="1980" y="2389"/>
              <a:ext cx="69" cy="120"/>
              <a:chOff x="1916" y="2489"/>
              <a:chExt cx="78" cy="138"/>
            </a:xfrm>
          </p:grpSpPr>
          <p:sp>
            <p:nvSpPr>
              <p:cNvPr id="123946" name="任意多边形 544810"/>
              <p:cNvSpPr/>
              <p:nvPr/>
            </p:nvSpPr>
            <p:spPr>
              <a:xfrm>
                <a:off x="1916" y="2497"/>
                <a:ext cx="77" cy="130"/>
              </a:xfrm>
              <a:custGeom>
                <a:avLst/>
                <a:gdLst/>
                <a:ahLst/>
                <a:cxnLst/>
                <a:pathLst>
                  <a:path w="77" h="130">
                    <a:moveTo>
                      <a:pt x="20" y="102"/>
                    </a:moveTo>
                    <a:lnTo>
                      <a:pt x="20" y="98"/>
                    </a:lnTo>
                    <a:lnTo>
                      <a:pt x="22" y="91"/>
                    </a:lnTo>
                    <a:lnTo>
                      <a:pt x="25" y="81"/>
                    </a:lnTo>
                    <a:lnTo>
                      <a:pt x="29" y="70"/>
                    </a:lnTo>
                    <a:lnTo>
                      <a:pt x="33" y="59"/>
                    </a:lnTo>
                    <a:lnTo>
                      <a:pt x="37" y="48"/>
                    </a:lnTo>
                    <a:lnTo>
                      <a:pt x="38" y="38"/>
                    </a:lnTo>
                    <a:lnTo>
                      <a:pt x="37" y="30"/>
                    </a:lnTo>
                    <a:lnTo>
                      <a:pt x="35" y="23"/>
                    </a:lnTo>
                    <a:lnTo>
                      <a:pt x="33" y="18"/>
                    </a:lnTo>
                    <a:lnTo>
                      <a:pt x="32" y="15"/>
                    </a:lnTo>
                    <a:lnTo>
                      <a:pt x="31" y="11"/>
                    </a:lnTo>
                    <a:lnTo>
                      <a:pt x="30" y="8"/>
                    </a:lnTo>
                    <a:lnTo>
                      <a:pt x="28" y="7"/>
                    </a:lnTo>
                    <a:lnTo>
                      <a:pt x="28" y="6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1"/>
                    </a:lnTo>
                    <a:lnTo>
                      <a:pt x="59" y="3"/>
                    </a:lnTo>
                    <a:lnTo>
                      <a:pt x="61" y="5"/>
                    </a:lnTo>
                    <a:lnTo>
                      <a:pt x="62" y="7"/>
                    </a:lnTo>
                    <a:lnTo>
                      <a:pt x="63" y="10"/>
                    </a:lnTo>
                    <a:lnTo>
                      <a:pt x="64" y="14"/>
                    </a:lnTo>
                    <a:lnTo>
                      <a:pt x="64" y="16"/>
                    </a:lnTo>
                    <a:lnTo>
                      <a:pt x="66" y="26"/>
                    </a:lnTo>
                    <a:lnTo>
                      <a:pt x="64" y="35"/>
                    </a:lnTo>
                    <a:lnTo>
                      <a:pt x="61" y="46"/>
                    </a:lnTo>
                    <a:lnTo>
                      <a:pt x="57" y="57"/>
                    </a:lnTo>
                    <a:lnTo>
                      <a:pt x="53" y="67"/>
                    </a:lnTo>
                    <a:lnTo>
                      <a:pt x="51" y="78"/>
                    </a:lnTo>
                    <a:lnTo>
                      <a:pt x="50" y="86"/>
                    </a:lnTo>
                    <a:lnTo>
                      <a:pt x="51" y="93"/>
                    </a:lnTo>
                    <a:lnTo>
                      <a:pt x="53" y="97"/>
                    </a:lnTo>
                    <a:lnTo>
                      <a:pt x="54" y="99"/>
                    </a:lnTo>
                    <a:lnTo>
                      <a:pt x="55" y="101"/>
                    </a:lnTo>
                    <a:lnTo>
                      <a:pt x="56" y="101"/>
                    </a:lnTo>
                    <a:lnTo>
                      <a:pt x="57" y="101"/>
                    </a:lnTo>
                    <a:lnTo>
                      <a:pt x="57" y="101"/>
                    </a:lnTo>
                    <a:lnTo>
                      <a:pt x="76" y="95"/>
                    </a:lnTo>
                    <a:lnTo>
                      <a:pt x="50" y="129"/>
                    </a:lnTo>
                    <a:lnTo>
                      <a:pt x="0" y="119"/>
                    </a:lnTo>
                    <a:lnTo>
                      <a:pt x="25" y="112"/>
                    </a:lnTo>
                    <a:lnTo>
                      <a:pt x="25" y="112"/>
                    </a:lnTo>
                    <a:lnTo>
                      <a:pt x="25" y="112"/>
                    </a:lnTo>
                    <a:lnTo>
                      <a:pt x="24" y="110"/>
                    </a:lnTo>
                    <a:lnTo>
                      <a:pt x="23" y="108"/>
                    </a:lnTo>
                    <a:lnTo>
                      <a:pt x="22" y="106"/>
                    </a:lnTo>
                    <a:lnTo>
                      <a:pt x="20" y="102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47" name="任意多边形 544811"/>
              <p:cNvSpPr/>
              <p:nvPr/>
            </p:nvSpPr>
            <p:spPr>
              <a:xfrm>
                <a:off x="1917" y="2489"/>
                <a:ext cx="77" cy="129"/>
              </a:xfrm>
              <a:custGeom>
                <a:avLst/>
                <a:gdLst/>
                <a:ahLst/>
                <a:cxnLst/>
                <a:pathLst>
                  <a:path w="77" h="129">
                    <a:moveTo>
                      <a:pt x="20" y="101"/>
                    </a:moveTo>
                    <a:lnTo>
                      <a:pt x="20" y="96"/>
                    </a:lnTo>
                    <a:lnTo>
                      <a:pt x="22" y="89"/>
                    </a:lnTo>
                    <a:lnTo>
                      <a:pt x="25" y="79"/>
                    </a:lnTo>
                    <a:lnTo>
                      <a:pt x="29" y="69"/>
                    </a:lnTo>
                    <a:lnTo>
                      <a:pt x="33" y="58"/>
                    </a:lnTo>
                    <a:lnTo>
                      <a:pt x="37" y="47"/>
                    </a:lnTo>
                    <a:lnTo>
                      <a:pt x="38" y="38"/>
                    </a:lnTo>
                    <a:lnTo>
                      <a:pt x="37" y="29"/>
                    </a:lnTo>
                    <a:lnTo>
                      <a:pt x="35" y="23"/>
                    </a:lnTo>
                    <a:lnTo>
                      <a:pt x="33" y="18"/>
                    </a:lnTo>
                    <a:lnTo>
                      <a:pt x="32" y="14"/>
                    </a:lnTo>
                    <a:lnTo>
                      <a:pt x="31" y="11"/>
                    </a:lnTo>
                    <a:lnTo>
                      <a:pt x="30" y="8"/>
                    </a:lnTo>
                    <a:lnTo>
                      <a:pt x="29" y="7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2"/>
                    </a:lnTo>
                    <a:lnTo>
                      <a:pt x="61" y="4"/>
                    </a:lnTo>
                    <a:lnTo>
                      <a:pt x="62" y="7"/>
                    </a:lnTo>
                    <a:lnTo>
                      <a:pt x="63" y="10"/>
                    </a:lnTo>
                    <a:lnTo>
                      <a:pt x="64" y="13"/>
                    </a:lnTo>
                    <a:lnTo>
                      <a:pt x="66" y="16"/>
                    </a:lnTo>
                    <a:lnTo>
                      <a:pt x="66" y="25"/>
                    </a:lnTo>
                    <a:lnTo>
                      <a:pt x="64" y="35"/>
                    </a:lnTo>
                    <a:lnTo>
                      <a:pt x="61" y="45"/>
                    </a:lnTo>
                    <a:lnTo>
                      <a:pt x="57" y="56"/>
                    </a:lnTo>
                    <a:lnTo>
                      <a:pt x="53" y="67"/>
                    </a:lnTo>
                    <a:lnTo>
                      <a:pt x="51" y="76"/>
                    </a:lnTo>
                    <a:lnTo>
                      <a:pt x="50" y="85"/>
                    </a:lnTo>
                    <a:lnTo>
                      <a:pt x="51" y="92"/>
                    </a:lnTo>
                    <a:lnTo>
                      <a:pt x="53" y="96"/>
                    </a:lnTo>
                    <a:lnTo>
                      <a:pt x="54" y="98"/>
                    </a:lnTo>
                    <a:lnTo>
                      <a:pt x="55" y="99"/>
                    </a:lnTo>
                    <a:lnTo>
                      <a:pt x="56" y="100"/>
                    </a:lnTo>
                    <a:lnTo>
                      <a:pt x="57" y="100"/>
                    </a:lnTo>
                    <a:lnTo>
                      <a:pt x="57" y="99"/>
                    </a:lnTo>
                    <a:lnTo>
                      <a:pt x="76" y="94"/>
                    </a:lnTo>
                    <a:lnTo>
                      <a:pt x="51" y="128"/>
                    </a:lnTo>
                    <a:lnTo>
                      <a:pt x="0" y="118"/>
                    </a:lnTo>
                    <a:lnTo>
                      <a:pt x="25" y="111"/>
                    </a:lnTo>
                    <a:lnTo>
                      <a:pt x="25" y="110"/>
                    </a:lnTo>
                    <a:lnTo>
                      <a:pt x="24" y="109"/>
                    </a:lnTo>
                    <a:lnTo>
                      <a:pt x="23" y="107"/>
                    </a:lnTo>
                    <a:lnTo>
                      <a:pt x="22" y="104"/>
                    </a:lnTo>
                    <a:lnTo>
                      <a:pt x="20" y="101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48" name="任意多边形 544812"/>
              <p:cNvSpPr/>
              <p:nvPr/>
            </p:nvSpPr>
            <p:spPr>
              <a:xfrm>
                <a:off x="1946" y="2496"/>
                <a:ext cx="17" cy="24"/>
              </a:xfrm>
              <a:custGeom>
                <a:avLst/>
                <a:gdLst/>
                <a:ahLst/>
                <a:cxnLst/>
                <a:pathLst>
                  <a:path w="17" h="24">
                    <a:moveTo>
                      <a:pt x="16" y="23"/>
                    </a:moveTo>
                    <a:lnTo>
                      <a:pt x="13" y="19"/>
                    </a:lnTo>
                    <a:lnTo>
                      <a:pt x="10" y="14"/>
                    </a:lnTo>
                    <a:lnTo>
                      <a:pt x="8" y="10"/>
                    </a:lnTo>
                    <a:lnTo>
                      <a:pt x="5" y="6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23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49" name="组合 544813"/>
            <p:cNvGrpSpPr/>
            <p:nvPr/>
          </p:nvGrpSpPr>
          <p:grpSpPr>
            <a:xfrm>
              <a:off x="1994" y="2499"/>
              <a:ext cx="167" cy="102"/>
              <a:chOff x="1931" y="2616"/>
              <a:chExt cx="190" cy="118"/>
            </a:xfrm>
          </p:grpSpPr>
          <p:sp>
            <p:nvSpPr>
              <p:cNvPr id="123950" name="任意多边形 544814"/>
              <p:cNvSpPr/>
              <p:nvPr/>
            </p:nvSpPr>
            <p:spPr>
              <a:xfrm>
                <a:off x="1931" y="2626"/>
                <a:ext cx="190" cy="108"/>
              </a:xfrm>
              <a:custGeom>
                <a:avLst/>
                <a:gdLst/>
                <a:ahLst/>
                <a:cxnLst/>
                <a:pathLst>
                  <a:path w="190" h="108">
                    <a:moveTo>
                      <a:pt x="189" y="80"/>
                    </a:moveTo>
                    <a:lnTo>
                      <a:pt x="102" y="0"/>
                    </a:lnTo>
                    <a:lnTo>
                      <a:pt x="0" y="25"/>
                    </a:lnTo>
                    <a:lnTo>
                      <a:pt x="83" y="107"/>
                    </a:lnTo>
                    <a:lnTo>
                      <a:pt x="189" y="8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51" name="任意多边形 544815"/>
              <p:cNvSpPr/>
              <p:nvPr/>
            </p:nvSpPr>
            <p:spPr>
              <a:xfrm>
                <a:off x="1931" y="2616"/>
                <a:ext cx="190" cy="109"/>
              </a:xfrm>
              <a:custGeom>
                <a:avLst/>
                <a:gdLst/>
                <a:ahLst/>
                <a:cxnLst/>
                <a:pathLst>
                  <a:path w="190" h="109">
                    <a:moveTo>
                      <a:pt x="189" y="80"/>
                    </a:moveTo>
                    <a:lnTo>
                      <a:pt x="102" y="0"/>
                    </a:lnTo>
                    <a:lnTo>
                      <a:pt x="0" y="25"/>
                    </a:lnTo>
                    <a:lnTo>
                      <a:pt x="83" y="108"/>
                    </a:lnTo>
                    <a:lnTo>
                      <a:pt x="189" y="80"/>
                    </a:lnTo>
                  </a:path>
                </a:pathLst>
              </a:custGeom>
              <a:solidFill>
                <a:srgbClr val="C7D5F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52" name="组合 544816"/>
            <p:cNvGrpSpPr/>
            <p:nvPr/>
          </p:nvGrpSpPr>
          <p:grpSpPr>
            <a:xfrm>
              <a:off x="2111" y="2469"/>
              <a:ext cx="167" cy="103"/>
              <a:chOff x="2064" y="2582"/>
              <a:chExt cx="189" cy="118"/>
            </a:xfrm>
          </p:grpSpPr>
          <p:sp>
            <p:nvSpPr>
              <p:cNvPr id="123953" name="任意多边形 544817"/>
              <p:cNvSpPr/>
              <p:nvPr/>
            </p:nvSpPr>
            <p:spPr>
              <a:xfrm>
                <a:off x="2064" y="2592"/>
                <a:ext cx="189" cy="108"/>
              </a:xfrm>
              <a:custGeom>
                <a:avLst/>
                <a:gdLst/>
                <a:ahLst/>
                <a:cxnLst/>
                <a:pathLst>
                  <a:path w="189" h="108">
                    <a:moveTo>
                      <a:pt x="188" y="79"/>
                    </a:moveTo>
                    <a:lnTo>
                      <a:pt x="101" y="0"/>
                    </a:lnTo>
                    <a:lnTo>
                      <a:pt x="0" y="25"/>
                    </a:lnTo>
                    <a:lnTo>
                      <a:pt x="83" y="107"/>
                    </a:lnTo>
                    <a:lnTo>
                      <a:pt x="188" y="79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54" name="任意多边形 544818"/>
              <p:cNvSpPr/>
              <p:nvPr/>
            </p:nvSpPr>
            <p:spPr>
              <a:xfrm>
                <a:off x="2064" y="2582"/>
                <a:ext cx="189" cy="108"/>
              </a:xfrm>
              <a:custGeom>
                <a:avLst/>
                <a:gdLst/>
                <a:ahLst/>
                <a:cxnLst/>
                <a:pathLst>
                  <a:path w="189" h="108">
                    <a:moveTo>
                      <a:pt x="188" y="79"/>
                    </a:moveTo>
                    <a:lnTo>
                      <a:pt x="101" y="0"/>
                    </a:lnTo>
                    <a:lnTo>
                      <a:pt x="0" y="25"/>
                    </a:lnTo>
                    <a:lnTo>
                      <a:pt x="83" y="107"/>
                    </a:lnTo>
                    <a:lnTo>
                      <a:pt x="188" y="79"/>
                    </a:lnTo>
                  </a:path>
                </a:pathLst>
              </a:custGeom>
              <a:solidFill>
                <a:srgbClr val="C7D5F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55" name="组合 544819"/>
            <p:cNvGrpSpPr/>
            <p:nvPr/>
          </p:nvGrpSpPr>
          <p:grpSpPr>
            <a:xfrm>
              <a:off x="2226" y="2442"/>
              <a:ext cx="167" cy="100"/>
              <a:chOff x="2194" y="2550"/>
              <a:chExt cx="190" cy="116"/>
            </a:xfrm>
          </p:grpSpPr>
          <p:sp>
            <p:nvSpPr>
              <p:cNvPr id="123956" name="任意多边形 544820"/>
              <p:cNvSpPr/>
              <p:nvPr/>
            </p:nvSpPr>
            <p:spPr>
              <a:xfrm>
                <a:off x="2194" y="2560"/>
                <a:ext cx="190" cy="106"/>
              </a:xfrm>
              <a:custGeom>
                <a:avLst/>
                <a:gdLst/>
                <a:ahLst/>
                <a:cxnLst/>
                <a:pathLst>
                  <a:path w="190" h="106">
                    <a:moveTo>
                      <a:pt x="189" y="77"/>
                    </a:moveTo>
                    <a:lnTo>
                      <a:pt x="98" y="0"/>
                    </a:lnTo>
                    <a:lnTo>
                      <a:pt x="0" y="23"/>
                    </a:lnTo>
                    <a:lnTo>
                      <a:pt x="83" y="105"/>
                    </a:lnTo>
                    <a:lnTo>
                      <a:pt x="189" y="77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57" name="任意多边形 544821"/>
              <p:cNvSpPr/>
              <p:nvPr/>
            </p:nvSpPr>
            <p:spPr>
              <a:xfrm>
                <a:off x="2194" y="2550"/>
                <a:ext cx="190" cy="107"/>
              </a:xfrm>
              <a:custGeom>
                <a:avLst/>
                <a:gdLst/>
                <a:ahLst/>
                <a:cxnLst/>
                <a:pathLst>
                  <a:path w="190" h="107">
                    <a:moveTo>
                      <a:pt x="189" y="78"/>
                    </a:moveTo>
                    <a:lnTo>
                      <a:pt x="98" y="0"/>
                    </a:lnTo>
                    <a:lnTo>
                      <a:pt x="0" y="23"/>
                    </a:lnTo>
                    <a:lnTo>
                      <a:pt x="83" y="106"/>
                    </a:lnTo>
                    <a:lnTo>
                      <a:pt x="189" y="78"/>
                    </a:lnTo>
                  </a:path>
                </a:pathLst>
              </a:custGeom>
              <a:solidFill>
                <a:srgbClr val="C7D5F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58" name="组合 544822"/>
            <p:cNvGrpSpPr/>
            <p:nvPr/>
          </p:nvGrpSpPr>
          <p:grpSpPr>
            <a:xfrm>
              <a:off x="1944" y="2266"/>
              <a:ext cx="167" cy="119"/>
              <a:chOff x="1875" y="2347"/>
              <a:chExt cx="190" cy="138"/>
            </a:xfrm>
          </p:grpSpPr>
          <p:sp>
            <p:nvSpPr>
              <p:cNvPr id="123959" name="任意多边形 544823"/>
              <p:cNvSpPr/>
              <p:nvPr/>
            </p:nvSpPr>
            <p:spPr>
              <a:xfrm>
                <a:off x="1875" y="2379"/>
                <a:ext cx="190" cy="106"/>
              </a:xfrm>
              <a:custGeom>
                <a:avLst/>
                <a:gdLst/>
                <a:ahLst/>
                <a:cxnLst/>
                <a:pathLst>
                  <a:path w="190" h="106">
                    <a:moveTo>
                      <a:pt x="189" y="77"/>
                    </a:moveTo>
                    <a:lnTo>
                      <a:pt x="98" y="0"/>
                    </a:lnTo>
                    <a:lnTo>
                      <a:pt x="0" y="23"/>
                    </a:lnTo>
                    <a:lnTo>
                      <a:pt x="83" y="105"/>
                    </a:lnTo>
                    <a:lnTo>
                      <a:pt x="189" y="77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60" name="任意多边形 544824"/>
              <p:cNvSpPr/>
              <p:nvPr/>
            </p:nvSpPr>
            <p:spPr>
              <a:xfrm>
                <a:off x="1875" y="2370"/>
                <a:ext cx="190" cy="106"/>
              </a:xfrm>
              <a:custGeom>
                <a:avLst/>
                <a:gdLst/>
                <a:ahLst/>
                <a:cxnLst/>
                <a:pathLst>
                  <a:path w="190" h="106">
                    <a:moveTo>
                      <a:pt x="189" y="77"/>
                    </a:moveTo>
                    <a:lnTo>
                      <a:pt x="98" y="0"/>
                    </a:lnTo>
                    <a:lnTo>
                      <a:pt x="0" y="22"/>
                    </a:lnTo>
                    <a:lnTo>
                      <a:pt x="83" y="105"/>
                    </a:lnTo>
                    <a:lnTo>
                      <a:pt x="189" y="77"/>
                    </a:lnTo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61" name="任意多边形 544825"/>
              <p:cNvSpPr/>
              <p:nvPr/>
            </p:nvSpPr>
            <p:spPr>
              <a:xfrm>
                <a:off x="1875" y="2358"/>
                <a:ext cx="190" cy="106"/>
              </a:xfrm>
              <a:custGeom>
                <a:avLst/>
                <a:gdLst/>
                <a:ahLst/>
                <a:cxnLst/>
                <a:pathLst>
                  <a:path w="190" h="106">
                    <a:moveTo>
                      <a:pt x="189" y="77"/>
                    </a:moveTo>
                    <a:lnTo>
                      <a:pt x="98" y="0"/>
                    </a:lnTo>
                    <a:lnTo>
                      <a:pt x="0" y="22"/>
                    </a:lnTo>
                    <a:lnTo>
                      <a:pt x="83" y="105"/>
                    </a:lnTo>
                    <a:lnTo>
                      <a:pt x="189" y="77"/>
                    </a:lnTo>
                  </a:path>
                </a:pathLst>
              </a:custGeom>
              <a:solidFill>
                <a:srgbClr val="6C90FD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62" name="任意多边形 544826"/>
              <p:cNvSpPr/>
              <p:nvPr/>
            </p:nvSpPr>
            <p:spPr>
              <a:xfrm>
                <a:off x="1875" y="2347"/>
                <a:ext cx="190" cy="106"/>
              </a:xfrm>
              <a:custGeom>
                <a:avLst/>
                <a:gdLst/>
                <a:ahLst/>
                <a:cxnLst/>
                <a:pathLst>
                  <a:path w="190" h="106">
                    <a:moveTo>
                      <a:pt x="189" y="77"/>
                    </a:moveTo>
                    <a:lnTo>
                      <a:pt x="98" y="0"/>
                    </a:lnTo>
                    <a:lnTo>
                      <a:pt x="0" y="22"/>
                    </a:lnTo>
                    <a:lnTo>
                      <a:pt x="83" y="105"/>
                    </a:lnTo>
                    <a:lnTo>
                      <a:pt x="189" y="77"/>
                    </a:lnTo>
                  </a:path>
                </a:pathLst>
              </a:custGeom>
              <a:solidFill>
                <a:srgbClr val="C7D5F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23963" name="组合 544827"/>
            <p:cNvGrpSpPr/>
            <p:nvPr/>
          </p:nvGrpSpPr>
          <p:grpSpPr>
            <a:xfrm>
              <a:off x="2115" y="2358"/>
              <a:ext cx="137" cy="88"/>
              <a:chOff x="2069" y="2454"/>
              <a:chExt cx="155" cy="101"/>
            </a:xfrm>
          </p:grpSpPr>
          <p:sp>
            <p:nvSpPr>
              <p:cNvPr id="123964" name="任意多边形 544828"/>
              <p:cNvSpPr/>
              <p:nvPr/>
            </p:nvSpPr>
            <p:spPr>
              <a:xfrm>
                <a:off x="2071" y="2464"/>
                <a:ext cx="153" cy="91"/>
              </a:xfrm>
              <a:custGeom>
                <a:avLst/>
                <a:gdLst/>
                <a:ahLst/>
                <a:cxnLst/>
                <a:pathLst>
                  <a:path w="153" h="91">
                    <a:moveTo>
                      <a:pt x="89" y="71"/>
                    </a:moveTo>
                    <a:lnTo>
                      <a:pt x="85" y="68"/>
                    </a:lnTo>
                    <a:lnTo>
                      <a:pt x="80" y="63"/>
                    </a:lnTo>
                    <a:lnTo>
                      <a:pt x="74" y="55"/>
                    </a:lnTo>
                    <a:lnTo>
                      <a:pt x="67" y="48"/>
                    </a:lnTo>
                    <a:lnTo>
                      <a:pt x="60" y="40"/>
                    </a:lnTo>
                    <a:lnTo>
                      <a:pt x="53" y="31"/>
                    </a:lnTo>
                    <a:lnTo>
                      <a:pt x="44" y="24"/>
                    </a:lnTo>
                    <a:lnTo>
                      <a:pt x="36" y="17"/>
                    </a:lnTo>
                    <a:lnTo>
                      <a:pt x="27" y="13"/>
                    </a:lnTo>
                    <a:lnTo>
                      <a:pt x="21" y="10"/>
                    </a:lnTo>
                    <a:lnTo>
                      <a:pt x="14" y="8"/>
                    </a:lnTo>
                    <a:lnTo>
                      <a:pt x="9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4" y="1"/>
                    </a:lnTo>
                    <a:lnTo>
                      <a:pt x="49" y="2"/>
                    </a:lnTo>
                    <a:lnTo>
                      <a:pt x="54" y="3"/>
                    </a:lnTo>
                    <a:lnTo>
                      <a:pt x="58" y="6"/>
                    </a:lnTo>
                    <a:lnTo>
                      <a:pt x="68" y="12"/>
                    </a:lnTo>
                    <a:lnTo>
                      <a:pt x="76" y="20"/>
                    </a:lnTo>
                    <a:lnTo>
                      <a:pt x="84" y="28"/>
                    </a:lnTo>
                    <a:lnTo>
                      <a:pt x="91" y="36"/>
                    </a:lnTo>
                    <a:lnTo>
                      <a:pt x="97" y="44"/>
                    </a:lnTo>
                    <a:lnTo>
                      <a:pt x="104" y="51"/>
                    </a:lnTo>
                    <a:lnTo>
                      <a:pt x="111" y="58"/>
                    </a:lnTo>
                    <a:lnTo>
                      <a:pt x="120" y="63"/>
                    </a:lnTo>
                    <a:lnTo>
                      <a:pt x="125" y="65"/>
                    </a:lnTo>
                    <a:lnTo>
                      <a:pt x="129" y="67"/>
                    </a:lnTo>
                    <a:lnTo>
                      <a:pt x="132" y="68"/>
                    </a:lnTo>
                    <a:lnTo>
                      <a:pt x="133" y="68"/>
                    </a:lnTo>
                    <a:lnTo>
                      <a:pt x="133" y="68"/>
                    </a:lnTo>
                    <a:lnTo>
                      <a:pt x="133" y="68"/>
                    </a:lnTo>
                    <a:lnTo>
                      <a:pt x="152" y="63"/>
                    </a:lnTo>
                    <a:lnTo>
                      <a:pt x="150" y="90"/>
                    </a:lnTo>
                    <a:lnTo>
                      <a:pt x="79" y="86"/>
                    </a:lnTo>
                    <a:lnTo>
                      <a:pt x="104" y="78"/>
                    </a:lnTo>
                    <a:lnTo>
                      <a:pt x="104" y="78"/>
                    </a:lnTo>
                    <a:lnTo>
                      <a:pt x="102" y="77"/>
                    </a:lnTo>
                    <a:lnTo>
                      <a:pt x="99" y="76"/>
                    </a:lnTo>
                    <a:lnTo>
                      <a:pt x="95" y="74"/>
                    </a:lnTo>
                    <a:lnTo>
                      <a:pt x="89" y="71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65" name="任意多边形 544829"/>
              <p:cNvSpPr/>
              <p:nvPr/>
            </p:nvSpPr>
            <p:spPr>
              <a:xfrm>
                <a:off x="2069" y="2454"/>
                <a:ext cx="154" cy="91"/>
              </a:xfrm>
              <a:custGeom>
                <a:avLst/>
                <a:gdLst/>
                <a:ahLst/>
                <a:cxnLst/>
                <a:pathLst>
                  <a:path w="154" h="91">
                    <a:moveTo>
                      <a:pt x="90" y="71"/>
                    </a:moveTo>
                    <a:lnTo>
                      <a:pt x="85" y="68"/>
                    </a:lnTo>
                    <a:lnTo>
                      <a:pt x="80" y="63"/>
                    </a:lnTo>
                    <a:lnTo>
                      <a:pt x="74" y="55"/>
                    </a:lnTo>
                    <a:lnTo>
                      <a:pt x="68" y="48"/>
                    </a:lnTo>
                    <a:lnTo>
                      <a:pt x="61" y="39"/>
                    </a:lnTo>
                    <a:lnTo>
                      <a:pt x="53" y="31"/>
                    </a:lnTo>
                    <a:lnTo>
                      <a:pt x="44" y="23"/>
                    </a:lnTo>
                    <a:lnTo>
                      <a:pt x="36" y="17"/>
                    </a:lnTo>
                    <a:lnTo>
                      <a:pt x="27" y="13"/>
                    </a:lnTo>
                    <a:lnTo>
                      <a:pt x="21" y="10"/>
                    </a:lnTo>
                    <a:lnTo>
                      <a:pt x="14" y="8"/>
                    </a:lnTo>
                    <a:lnTo>
                      <a:pt x="9" y="6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6" y="0"/>
                    </a:lnTo>
                    <a:lnTo>
                      <a:pt x="41" y="0"/>
                    </a:lnTo>
                    <a:lnTo>
                      <a:pt x="44" y="1"/>
                    </a:lnTo>
                    <a:lnTo>
                      <a:pt x="50" y="2"/>
                    </a:lnTo>
                    <a:lnTo>
                      <a:pt x="54" y="3"/>
                    </a:lnTo>
                    <a:lnTo>
                      <a:pt x="59" y="6"/>
                    </a:lnTo>
                    <a:lnTo>
                      <a:pt x="69" y="12"/>
                    </a:lnTo>
                    <a:lnTo>
                      <a:pt x="77" y="20"/>
                    </a:lnTo>
                    <a:lnTo>
                      <a:pt x="84" y="27"/>
                    </a:lnTo>
                    <a:lnTo>
                      <a:pt x="91" y="35"/>
                    </a:lnTo>
                    <a:lnTo>
                      <a:pt x="98" y="43"/>
                    </a:lnTo>
                    <a:lnTo>
                      <a:pt x="104" y="50"/>
                    </a:lnTo>
                    <a:lnTo>
                      <a:pt x="112" y="57"/>
                    </a:lnTo>
                    <a:lnTo>
                      <a:pt x="121" y="63"/>
                    </a:lnTo>
                    <a:lnTo>
                      <a:pt x="126" y="65"/>
                    </a:lnTo>
                    <a:lnTo>
                      <a:pt x="130" y="67"/>
                    </a:lnTo>
                    <a:lnTo>
                      <a:pt x="132" y="68"/>
                    </a:lnTo>
                    <a:lnTo>
                      <a:pt x="134" y="68"/>
                    </a:lnTo>
                    <a:lnTo>
                      <a:pt x="134" y="68"/>
                    </a:lnTo>
                    <a:lnTo>
                      <a:pt x="134" y="68"/>
                    </a:lnTo>
                    <a:lnTo>
                      <a:pt x="153" y="62"/>
                    </a:lnTo>
                    <a:lnTo>
                      <a:pt x="151" y="90"/>
                    </a:lnTo>
                    <a:lnTo>
                      <a:pt x="80" y="85"/>
                    </a:lnTo>
                    <a:lnTo>
                      <a:pt x="105" y="78"/>
                    </a:lnTo>
                    <a:lnTo>
                      <a:pt x="104" y="78"/>
                    </a:lnTo>
                    <a:lnTo>
                      <a:pt x="102" y="77"/>
                    </a:lnTo>
                    <a:lnTo>
                      <a:pt x="100" y="76"/>
                    </a:lnTo>
                    <a:lnTo>
                      <a:pt x="95" y="74"/>
                    </a:lnTo>
                    <a:lnTo>
                      <a:pt x="90" y="71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3966" name="矩形 544830"/>
            <p:cNvSpPr/>
            <p:nvPr/>
          </p:nvSpPr>
          <p:spPr>
            <a:xfrm>
              <a:off x="1616" y="2696"/>
              <a:ext cx="103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Approval Workflow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3967" name="直接连接符 544831"/>
            <p:cNvSpPr/>
            <p:nvPr/>
          </p:nvSpPr>
          <p:spPr>
            <a:xfrm>
              <a:off x="1129" y="1732"/>
              <a:ext cx="576" cy="2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3968" name="椭圆 544832"/>
            <p:cNvSpPr/>
            <p:nvPr/>
          </p:nvSpPr>
          <p:spPr>
            <a:xfrm>
              <a:off x="4706" y="1492"/>
              <a:ext cx="601" cy="59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3969" name="组合 544833"/>
            <p:cNvGrpSpPr/>
            <p:nvPr/>
          </p:nvGrpSpPr>
          <p:grpSpPr>
            <a:xfrm>
              <a:off x="4818" y="1606"/>
              <a:ext cx="421" cy="318"/>
              <a:chOff x="5129" y="1587"/>
              <a:chExt cx="477" cy="367"/>
            </a:xfrm>
          </p:grpSpPr>
          <p:sp>
            <p:nvSpPr>
              <p:cNvPr id="123970" name="矩形 544834"/>
              <p:cNvSpPr/>
              <p:nvPr/>
            </p:nvSpPr>
            <p:spPr>
              <a:xfrm>
                <a:off x="5245" y="1791"/>
                <a:ext cx="124" cy="53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971" name="任意多边形 544835"/>
              <p:cNvSpPr/>
              <p:nvPr/>
            </p:nvSpPr>
            <p:spPr>
              <a:xfrm>
                <a:off x="5255" y="1768"/>
                <a:ext cx="86" cy="66"/>
              </a:xfrm>
              <a:custGeom>
                <a:avLst/>
                <a:gdLst/>
                <a:ahLst/>
                <a:cxnLst/>
                <a:pathLst>
                  <a:path w="86" h="66">
                    <a:moveTo>
                      <a:pt x="72" y="2"/>
                    </a:moveTo>
                    <a:lnTo>
                      <a:pt x="0" y="10"/>
                    </a:lnTo>
                    <a:lnTo>
                      <a:pt x="0" y="65"/>
                    </a:lnTo>
                    <a:lnTo>
                      <a:pt x="44" y="57"/>
                    </a:lnTo>
                    <a:lnTo>
                      <a:pt x="45" y="30"/>
                    </a:lnTo>
                    <a:lnTo>
                      <a:pt x="79" y="25"/>
                    </a:lnTo>
                    <a:lnTo>
                      <a:pt x="85" y="0"/>
                    </a:lnTo>
                    <a:lnTo>
                      <a:pt x="72" y="2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2" name="任意多边形 544836"/>
              <p:cNvSpPr/>
              <p:nvPr/>
            </p:nvSpPr>
            <p:spPr>
              <a:xfrm>
                <a:off x="5317" y="1768"/>
                <a:ext cx="37" cy="29"/>
              </a:xfrm>
              <a:custGeom>
                <a:avLst/>
                <a:gdLst/>
                <a:ahLst/>
                <a:cxnLst/>
                <a:pathLst>
                  <a:path w="37" h="29">
                    <a:moveTo>
                      <a:pt x="1" y="0"/>
                    </a:moveTo>
                    <a:lnTo>
                      <a:pt x="36" y="0"/>
                    </a:lnTo>
                    <a:lnTo>
                      <a:pt x="32" y="27"/>
                    </a:lnTo>
                    <a:lnTo>
                      <a:pt x="0" y="28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3" name="任意多边形 544837"/>
              <p:cNvSpPr/>
              <p:nvPr/>
            </p:nvSpPr>
            <p:spPr>
              <a:xfrm>
                <a:off x="5306" y="1612"/>
                <a:ext cx="26" cy="163"/>
              </a:xfrm>
              <a:custGeom>
                <a:avLst/>
                <a:gdLst/>
                <a:ahLst/>
                <a:cxnLst/>
                <a:pathLst>
                  <a:path w="26" h="163">
                    <a:moveTo>
                      <a:pt x="25" y="7"/>
                    </a:moveTo>
                    <a:lnTo>
                      <a:pt x="10" y="161"/>
                    </a:lnTo>
                    <a:lnTo>
                      <a:pt x="5" y="162"/>
                    </a:lnTo>
                    <a:lnTo>
                      <a:pt x="0" y="162"/>
                    </a:lnTo>
                    <a:lnTo>
                      <a:pt x="14" y="0"/>
                    </a:lnTo>
                    <a:lnTo>
                      <a:pt x="25" y="7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4" name="任意多边形 544838"/>
              <p:cNvSpPr/>
              <p:nvPr/>
            </p:nvSpPr>
            <p:spPr>
              <a:xfrm>
                <a:off x="5274" y="1693"/>
                <a:ext cx="84" cy="91"/>
              </a:xfrm>
              <a:custGeom>
                <a:avLst/>
                <a:gdLst/>
                <a:ahLst/>
                <a:cxnLst/>
                <a:pathLst>
                  <a:path w="84" h="91">
                    <a:moveTo>
                      <a:pt x="64" y="82"/>
                    </a:moveTo>
                    <a:lnTo>
                      <a:pt x="63" y="82"/>
                    </a:lnTo>
                    <a:lnTo>
                      <a:pt x="62" y="83"/>
                    </a:lnTo>
                    <a:lnTo>
                      <a:pt x="59" y="84"/>
                    </a:lnTo>
                    <a:lnTo>
                      <a:pt x="55" y="85"/>
                    </a:lnTo>
                    <a:lnTo>
                      <a:pt x="51" y="87"/>
                    </a:lnTo>
                    <a:lnTo>
                      <a:pt x="46" y="88"/>
                    </a:lnTo>
                    <a:lnTo>
                      <a:pt x="42" y="89"/>
                    </a:lnTo>
                    <a:lnTo>
                      <a:pt x="38" y="90"/>
                    </a:lnTo>
                    <a:lnTo>
                      <a:pt x="33" y="90"/>
                    </a:lnTo>
                    <a:lnTo>
                      <a:pt x="28" y="88"/>
                    </a:lnTo>
                    <a:lnTo>
                      <a:pt x="23" y="87"/>
                    </a:lnTo>
                    <a:lnTo>
                      <a:pt x="17" y="85"/>
                    </a:lnTo>
                    <a:lnTo>
                      <a:pt x="13" y="82"/>
                    </a:lnTo>
                    <a:lnTo>
                      <a:pt x="8" y="79"/>
                    </a:lnTo>
                    <a:lnTo>
                      <a:pt x="5" y="76"/>
                    </a:lnTo>
                    <a:lnTo>
                      <a:pt x="4" y="72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1" y="49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" y="10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11"/>
                    </a:lnTo>
                    <a:lnTo>
                      <a:pt x="31" y="15"/>
                    </a:lnTo>
                    <a:lnTo>
                      <a:pt x="33" y="22"/>
                    </a:lnTo>
                    <a:lnTo>
                      <a:pt x="36" y="30"/>
                    </a:lnTo>
                    <a:lnTo>
                      <a:pt x="39" y="38"/>
                    </a:lnTo>
                    <a:lnTo>
                      <a:pt x="42" y="47"/>
                    </a:lnTo>
                    <a:lnTo>
                      <a:pt x="45" y="53"/>
                    </a:lnTo>
                    <a:lnTo>
                      <a:pt x="48" y="58"/>
                    </a:lnTo>
                    <a:lnTo>
                      <a:pt x="52" y="59"/>
                    </a:lnTo>
                    <a:lnTo>
                      <a:pt x="55" y="59"/>
                    </a:lnTo>
                    <a:lnTo>
                      <a:pt x="59" y="59"/>
                    </a:lnTo>
                    <a:lnTo>
                      <a:pt x="63" y="59"/>
                    </a:lnTo>
                    <a:lnTo>
                      <a:pt x="67" y="59"/>
                    </a:lnTo>
                    <a:lnTo>
                      <a:pt x="71" y="59"/>
                    </a:lnTo>
                    <a:lnTo>
                      <a:pt x="74" y="59"/>
                    </a:lnTo>
                    <a:lnTo>
                      <a:pt x="77" y="60"/>
                    </a:lnTo>
                    <a:lnTo>
                      <a:pt x="78" y="61"/>
                    </a:lnTo>
                    <a:lnTo>
                      <a:pt x="80" y="62"/>
                    </a:lnTo>
                    <a:lnTo>
                      <a:pt x="81" y="65"/>
                    </a:lnTo>
                    <a:lnTo>
                      <a:pt x="82" y="67"/>
                    </a:lnTo>
                    <a:lnTo>
                      <a:pt x="83" y="70"/>
                    </a:lnTo>
                    <a:lnTo>
                      <a:pt x="83" y="72"/>
                    </a:lnTo>
                    <a:lnTo>
                      <a:pt x="81" y="74"/>
                    </a:lnTo>
                    <a:lnTo>
                      <a:pt x="79" y="76"/>
                    </a:lnTo>
                    <a:lnTo>
                      <a:pt x="75" y="78"/>
                    </a:lnTo>
                    <a:lnTo>
                      <a:pt x="71" y="79"/>
                    </a:lnTo>
                    <a:lnTo>
                      <a:pt x="69" y="80"/>
                    </a:lnTo>
                    <a:lnTo>
                      <a:pt x="67" y="80"/>
                    </a:lnTo>
                    <a:lnTo>
                      <a:pt x="65" y="81"/>
                    </a:lnTo>
                    <a:lnTo>
                      <a:pt x="65" y="82"/>
                    </a:lnTo>
                    <a:lnTo>
                      <a:pt x="64" y="82"/>
                    </a:lnTo>
                    <a:lnTo>
                      <a:pt x="64" y="8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5" name="任意多边形 544839"/>
              <p:cNvSpPr/>
              <p:nvPr/>
            </p:nvSpPr>
            <p:spPr>
              <a:xfrm>
                <a:off x="5274" y="1635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6"/>
                    </a:moveTo>
                    <a:lnTo>
                      <a:pt x="57" y="175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1"/>
                    </a:lnTo>
                    <a:lnTo>
                      <a:pt x="53" y="155"/>
                    </a:lnTo>
                    <a:lnTo>
                      <a:pt x="52" y="150"/>
                    </a:lnTo>
                    <a:lnTo>
                      <a:pt x="51" y="145"/>
                    </a:lnTo>
                    <a:lnTo>
                      <a:pt x="51" y="141"/>
                    </a:lnTo>
                    <a:lnTo>
                      <a:pt x="52" y="138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2" y="133"/>
                    </a:lnTo>
                    <a:lnTo>
                      <a:pt x="53" y="132"/>
                    </a:lnTo>
                    <a:lnTo>
                      <a:pt x="53" y="132"/>
                    </a:lnTo>
                    <a:lnTo>
                      <a:pt x="54" y="131"/>
                    </a:lnTo>
                    <a:lnTo>
                      <a:pt x="53" y="131"/>
                    </a:lnTo>
                    <a:lnTo>
                      <a:pt x="52" y="132"/>
                    </a:lnTo>
                    <a:lnTo>
                      <a:pt x="51" y="132"/>
                    </a:lnTo>
                    <a:lnTo>
                      <a:pt x="50" y="132"/>
                    </a:lnTo>
                    <a:lnTo>
                      <a:pt x="48" y="133"/>
                    </a:lnTo>
                    <a:lnTo>
                      <a:pt x="45" y="133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3" y="134"/>
                    </a:lnTo>
                    <a:lnTo>
                      <a:pt x="28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19" y="120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6"/>
                    </a:lnTo>
                    <a:lnTo>
                      <a:pt x="9" y="93"/>
                    </a:lnTo>
                    <a:lnTo>
                      <a:pt x="6" y="91"/>
                    </a:lnTo>
                    <a:lnTo>
                      <a:pt x="4" y="89"/>
                    </a:lnTo>
                    <a:lnTo>
                      <a:pt x="1" y="86"/>
                    </a:lnTo>
                    <a:lnTo>
                      <a:pt x="0" y="84"/>
                    </a:lnTo>
                    <a:lnTo>
                      <a:pt x="0" y="81"/>
                    </a:lnTo>
                    <a:lnTo>
                      <a:pt x="0" y="78"/>
                    </a:lnTo>
                    <a:lnTo>
                      <a:pt x="1" y="75"/>
                    </a:lnTo>
                    <a:lnTo>
                      <a:pt x="3" y="71"/>
                    </a:lnTo>
                    <a:lnTo>
                      <a:pt x="4" y="67"/>
                    </a:lnTo>
                    <a:lnTo>
                      <a:pt x="6" y="63"/>
                    </a:lnTo>
                    <a:lnTo>
                      <a:pt x="7" y="60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4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7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7" y="22"/>
                    </a:lnTo>
                    <a:lnTo>
                      <a:pt x="25" y="22"/>
                    </a:lnTo>
                    <a:lnTo>
                      <a:pt x="25" y="21"/>
                    </a:lnTo>
                    <a:lnTo>
                      <a:pt x="24" y="20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24" y="16"/>
                    </a:lnTo>
                    <a:lnTo>
                      <a:pt x="24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0" y="1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7" y="7"/>
                    </a:lnTo>
                    <a:lnTo>
                      <a:pt x="57" y="8"/>
                    </a:lnTo>
                    <a:lnTo>
                      <a:pt x="57" y="10"/>
                    </a:lnTo>
                    <a:lnTo>
                      <a:pt x="58" y="12"/>
                    </a:lnTo>
                    <a:lnTo>
                      <a:pt x="58" y="13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3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5" y="19"/>
                    </a:lnTo>
                    <a:lnTo>
                      <a:pt x="55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4" y="29"/>
                    </a:lnTo>
                    <a:lnTo>
                      <a:pt x="54" y="31"/>
                    </a:lnTo>
                    <a:lnTo>
                      <a:pt x="54" y="32"/>
                    </a:lnTo>
                    <a:lnTo>
                      <a:pt x="52" y="34"/>
                    </a:lnTo>
                    <a:lnTo>
                      <a:pt x="51" y="35"/>
                    </a:lnTo>
                    <a:lnTo>
                      <a:pt x="50" y="35"/>
                    </a:lnTo>
                    <a:lnTo>
                      <a:pt x="48" y="35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8" y="37"/>
                    </a:lnTo>
                    <a:lnTo>
                      <a:pt x="49" y="37"/>
                    </a:lnTo>
                    <a:lnTo>
                      <a:pt x="51" y="38"/>
                    </a:lnTo>
                    <a:lnTo>
                      <a:pt x="53" y="38"/>
                    </a:lnTo>
                    <a:lnTo>
                      <a:pt x="55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0" y="43"/>
                    </a:lnTo>
                    <a:lnTo>
                      <a:pt x="74" y="46"/>
                    </a:lnTo>
                    <a:lnTo>
                      <a:pt x="78" y="49"/>
                    </a:lnTo>
                    <a:lnTo>
                      <a:pt x="80" y="52"/>
                    </a:lnTo>
                    <a:lnTo>
                      <a:pt x="82" y="54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0"/>
                    </a:lnTo>
                    <a:lnTo>
                      <a:pt x="84" y="63"/>
                    </a:lnTo>
                    <a:lnTo>
                      <a:pt x="85" y="65"/>
                    </a:lnTo>
                    <a:lnTo>
                      <a:pt x="86" y="68"/>
                    </a:lnTo>
                    <a:lnTo>
                      <a:pt x="87" y="70"/>
                    </a:lnTo>
                    <a:lnTo>
                      <a:pt x="88" y="71"/>
                    </a:lnTo>
                    <a:lnTo>
                      <a:pt x="88" y="72"/>
                    </a:lnTo>
                    <a:lnTo>
                      <a:pt x="89" y="72"/>
                    </a:lnTo>
                    <a:lnTo>
                      <a:pt x="91" y="73"/>
                    </a:lnTo>
                    <a:lnTo>
                      <a:pt x="94" y="74"/>
                    </a:lnTo>
                    <a:lnTo>
                      <a:pt x="97" y="75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8"/>
                    </a:lnTo>
                    <a:lnTo>
                      <a:pt x="108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2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6" y="90"/>
                    </a:lnTo>
                    <a:lnTo>
                      <a:pt x="105" y="90"/>
                    </a:lnTo>
                    <a:lnTo>
                      <a:pt x="104" y="90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3" y="90"/>
                    </a:lnTo>
                    <a:lnTo>
                      <a:pt x="91" y="90"/>
                    </a:lnTo>
                    <a:lnTo>
                      <a:pt x="90" y="90"/>
                    </a:lnTo>
                    <a:lnTo>
                      <a:pt x="88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1"/>
                    </a:lnTo>
                    <a:lnTo>
                      <a:pt x="72" y="79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7" y="75"/>
                    </a:lnTo>
                    <a:lnTo>
                      <a:pt x="67" y="75"/>
                    </a:lnTo>
                    <a:lnTo>
                      <a:pt x="67" y="77"/>
                    </a:lnTo>
                    <a:lnTo>
                      <a:pt x="67" y="79"/>
                    </a:lnTo>
                    <a:lnTo>
                      <a:pt x="68" y="81"/>
                    </a:lnTo>
                    <a:lnTo>
                      <a:pt x="68" y="84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7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7" y="99"/>
                    </a:lnTo>
                    <a:lnTo>
                      <a:pt x="67" y="100"/>
                    </a:lnTo>
                    <a:lnTo>
                      <a:pt x="67" y="101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2"/>
                    </a:lnTo>
                    <a:lnTo>
                      <a:pt x="91" y="103"/>
                    </a:lnTo>
                    <a:lnTo>
                      <a:pt x="100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7" y="116"/>
                    </a:lnTo>
                    <a:lnTo>
                      <a:pt x="118" y="120"/>
                    </a:lnTo>
                    <a:lnTo>
                      <a:pt x="120" y="123"/>
                    </a:lnTo>
                    <a:lnTo>
                      <a:pt x="122" y="127"/>
                    </a:lnTo>
                    <a:lnTo>
                      <a:pt x="122" y="131"/>
                    </a:lnTo>
                    <a:lnTo>
                      <a:pt x="120" y="135"/>
                    </a:lnTo>
                    <a:lnTo>
                      <a:pt x="117" y="139"/>
                    </a:lnTo>
                    <a:lnTo>
                      <a:pt x="114" y="145"/>
                    </a:lnTo>
                    <a:lnTo>
                      <a:pt x="110" y="152"/>
                    </a:lnTo>
                    <a:lnTo>
                      <a:pt x="107" y="159"/>
                    </a:lnTo>
                    <a:lnTo>
                      <a:pt x="105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8"/>
                    </a:lnTo>
                    <a:lnTo>
                      <a:pt x="102" y="179"/>
                    </a:lnTo>
                    <a:lnTo>
                      <a:pt x="103" y="181"/>
                    </a:lnTo>
                    <a:lnTo>
                      <a:pt x="104" y="181"/>
                    </a:lnTo>
                    <a:lnTo>
                      <a:pt x="106" y="182"/>
                    </a:lnTo>
                    <a:lnTo>
                      <a:pt x="107" y="182"/>
                    </a:lnTo>
                    <a:lnTo>
                      <a:pt x="108" y="183"/>
                    </a:lnTo>
                    <a:lnTo>
                      <a:pt x="109" y="184"/>
                    </a:lnTo>
                    <a:lnTo>
                      <a:pt x="110" y="185"/>
                    </a:lnTo>
                    <a:lnTo>
                      <a:pt x="111" y="186"/>
                    </a:lnTo>
                    <a:lnTo>
                      <a:pt x="112" y="187"/>
                    </a:lnTo>
                    <a:lnTo>
                      <a:pt x="114" y="188"/>
                    </a:lnTo>
                    <a:lnTo>
                      <a:pt x="115" y="188"/>
                    </a:lnTo>
                    <a:lnTo>
                      <a:pt x="117" y="190"/>
                    </a:lnTo>
                    <a:lnTo>
                      <a:pt x="117" y="191"/>
                    </a:lnTo>
                    <a:lnTo>
                      <a:pt x="117" y="192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7"/>
                    </a:lnTo>
                    <a:lnTo>
                      <a:pt x="111" y="198"/>
                    </a:lnTo>
                    <a:lnTo>
                      <a:pt x="109" y="199"/>
                    </a:lnTo>
                    <a:lnTo>
                      <a:pt x="106" y="199"/>
                    </a:lnTo>
                    <a:lnTo>
                      <a:pt x="104" y="199"/>
                    </a:lnTo>
                    <a:lnTo>
                      <a:pt x="101" y="199"/>
                    </a:lnTo>
                    <a:lnTo>
                      <a:pt x="99" y="197"/>
                    </a:lnTo>
                    <a:lnTo>
                      <a:pt x="97" y="196"/>
                    </a:lnTo>
                    <a:lnTo>
                      <a:pt x="94" y="195"/>
                    </a:lnTo>
                    <a:lnTo>
                      <a:pt x="93" y="194"/>
                    </a:lnTo>
                    <a:lnTo>
                      <a:pt x="91" y="193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5" y="193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2" y="189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6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2"/>
                    </a:lnTo>
                    <a:lnTo>
                      <a:pt x="79" y="181"/>
                    </a:lnTo>
                    <a:lnTo>
                      <a:pt x="79" y="179"/>
                    </a:lnTo>
                    <a:lnTo>
                      <a:pt x="79" y="178"/>
                    </a:lnTo>
                    <a:lnTo>
                      <a:pt x="79" y="176"/>
                    </a:lnTo>
                    <a:lnTo>
                      <a:pt x="80" y="172"/>
                    </a:lnTo>
                    <a:lnTo>
                      <a:pt x="81" y="168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3"/>
                    </a:lnTo>
                    <a:lnTo>
                      <a:pt x="81" y="149"/>
                    </a:lnTo>
                    <a:lnTo>
                      <a:pt x="82" y="147"/>
                    </a:lnTo>
                    <a:lnTo>
                      <a:pt x="81" y="149"/>
                    </a:lnTo>
                    <a:lnTo>
                      <a:pt x="79" y="153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7"/>
                    </a:lnTo>
                    <a:lnTo>
                      <a:pt x="73" y="170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2"/>
                    </a:lnTo>
                    <a:lnTo>
                      <a:pt x="74" y="184"/>
                    </a:lnTo>
                    <a:lnTo>
                      <a:pt x="76" y="186"/>
                    </a:lnTo>
                    <a:lnTo>
                      <a:pt x="78" y="188"/>
                    </a:lnTo>
                    <a:lnTo>
                      <a:pt x="79" y="191"/>
                    </a:lnTo>
                    <a:lnTo>
                      <a:pt x="81" y="194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79" y="199"/>
                    </a:lnTo>
                    <a:lnTo>
                      <a:pt x="77" y="201"/>
                    </a:lnTo>
                    <a:lnTo>
                      <a:pt x="75" y="202"/>
                    </a:lnTo>
                    <a:lnTo>
                      <a:pt x="73" y="203"/>
                    </a:lnTo>
                    <a:lnTo>
                      <a:pt x="71" y="204"/>
                    </a:lnTo>
                    <a:lnTo>
                      <a:pt x="69" y="205"/>
                    </a:lnTo>
                    <a:lnTo>
                      <a:pt x="67" y="204"/>
                    </a:lnTo>
                    <a:lnTo>
                      <a:pt x="66" y="203"/>
                    </a:lnTo>
                    <a:lnTo>
                      <a:pt x="64" y="201"/>
                    </a:lnTo>
                    <a:lnTo>
                      <a:pt x="63" y="199"/>
                    </a:lnTo>
                    <a:lnTo>
                      <a:pt x="61" y="197"/>
                    </a:lnTo>
                    <a:lnTo>
                      <a:pt x="60" y="195"/>
                    </a:lnTo>
                    <a:lnTo>
                      <a:pt x="58" y="193"/>
                    </a:lnTo>
                    <a:lnTo>
                      <a:pt x="57" y="191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6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2"/>
                    </a:lnTo>
                    <a:lnTo>
                      <a:pt x="55" y="182"/>
                    </a:lnTo>
                    <a:lnTo>
                      <a:pt x="57" y="176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6" name="任意多边形 544840"/>
              <p:cNvSpPr/>
              <p:nvPr/>
            </p:nvSpPr>
            <p:spPr>
              <a:xfrm>
                <a:off x="5277" y="1633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7"/>
                    </a:moveTo>
                    <a:lnTo>
                      <a:pt x="56" y="176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2"/>
                    </a:lnTo>
                    <a:lnTo>
                      <a:pt x="53" y="156"/>
                    </a:lnTo>
                    <a:lnTo>
                      <a:pt x="52" y="150"/>
                    </a:lnTo>
                    <a:lnTo>
                      <a:pt x="52" y="145"/>
                    </a:lnTo>
                    <a:lnTo>
                      <a:pt x="52" y="141"/>
                    </a:lnTo>
                    <a:lnTo>
                      <a:pt x="52" y="139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32"/>
                    </a:lnTo>
                    <a:lnTo>
                      <a:pt x="53" y="131"/>
                    </a:lnTo>
                    <a:lnTo>
                      <a:pt x="53" y="132"/>
                    </a:lnTo>
                    <a:lnTo>
                      <a:pt x="52" y="132"/>
                    </a:lnTo>
                    <a:lnTo>
                      <a:pt x="50" y="133"/>
                    </a:lnTo>
                    <a:lnTo>
                      <a:pt x="48" y="133"/>
                    </a:lnTo>
                    <a:lnTo>
                      <a:pt x="45" y="134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2" y="134"/>
                    </a:lnTo>
                    <a:lnTo>
                      <a:pt x="29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20" y="121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7"/>
                    </a:lnTo>
                    <a:lnTo>
                      <a:pt x="10" y="94"/>
                    </a:lnTo>
                    <a:lnTo>
                      <a:pt x="7" y="91"/>
                    </a:lnTo>
                    <a:lnTo>
                      <a:pt x="4" y="89"/>
                    </a:lnTo>
                    <a:lnTo>
                      <a:pt x="2" y="86"/>
                    </a:lnTo>
                    <a:lnTo>
                      <a:pt x="0" y="84"/>
                    </a:lnTo>
                    <a:lnTo>
                      <a:pt x="0" y="82"/>
                    </a:lnTo>
                    <a:lnTo>
                      <a:pt x="0" y="79"/>
                    </a:lnTo>
                    <a:lnTo>
                      <a:pt x="1" y="75"/>
                    </a:lnTo>
                    <a:lnTo>
                      <a:pt x="2" y="71"/>
                    </a:lnTo>
                    <a:lnTo>
                      <a:pt x="4" y="67"/>
                    </a:lnTo>
                    <a:lnTo>
                      <a:pt x="6" y="64"/>
                    </a:lnTo>
                    <a:lnTo>
                      <a:pt x="8" y="60"/>
                    </a:lnTo>
                    <a:lnTo>
                      <a:pt x="8" y="57"/>
                    </a:lnTo>
                    <a:lnTo>
                      <a:pt x="8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5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8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5" y="21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2" y="20"/>
                    </a:lnTo>
                    <a:lnTo>
                      <a:pt x="22" y="19"/>
                    </a:lnTo>
                    <a:lnTo>
                      <a:pt x="25" y="16"/>
                    </a:lnTo>
                    <a:lnTo>
                      <a:pt x="25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6" y="6"/>
                    </a:lnTo>
                    <a:lnTo>
                      <a:pt x="57" y="8"/>
                    </a:lnTo>
                    <a:lnTo>
                      <a:pt x="58" y="10"/>
                    </a:lnTo>
                    <a:lnTo>
                      <a:pt x="58" y="12"/>
                    </a:lnTo>
                    <a:lnTo>
                      <a:pt x="59" y="13"/>
                    </a:lnTo>
                    <a:lnTo>
                      <a:pt x="59" y="14"/>
                    </a:lnTo>
                    <a:lnTo>
                      <a:pt x="61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6" y="19"/>
                    </a:lnTo>
                    <a:lnTo>
                      <a:pt x="56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5" y="29"/>
                    </a:lnTo>
                    <a:lnTo>
                      <a:pt x="54" y="31"/>
                    </a:lnTo>
                    <a:lnTo>
                      <a:pt x="53" y="32"/>
                    </a:lnTo>
                    <a:lnTo>
                      <a:pt x="53" y="34"/>
                    </a:lnTo>
                    <a:lnTo>
                      <a:pt x="52" y="35"/>
                    </a:lnTo>
                    <a:lnTo>
                      <a:pt x="50" y="35"/>
                    </a:lnTo>
                    <a:lnTo>
                      <a:pt x="49" y="35"/>
                    </a:lnTo>
                    <a:lnTo>
                      <a:pt x="47" y="36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7" y="36"/>
                    </a:lnTo>
                    <a:lnTo>
                      <a:pt x="47" y="37"/>
                    </a:lnTo>
                    <a:lnTo>
                      <a:pt x="49" y="37"/>
                    </a:lnTo>
                    <a:lnTo>
                      <a:pt x="51" y="37"/>
                    </a:lnTo>
                    <a:lnTo>
                      <a:pt x="53" y="38"/>
                    </a:lnTo>
                    <a:lnTo>
                      <a:pt x="56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1" y="43"/>
                    </a:lnTo>
                    <a:lnTo>
                      <a:pt x="74" y="46"/>
                    </a:lnTo>
                    <a:lnTo>
                      <a:pt x="77" y="49"/>
                    </a:lnTo>
                    <a:lnTo>
                      <a:pt x="80" y="52"/>
                    </a:lnTo>
                    <a:lnTo>
                      <a:pt x="82" y="55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1"/>
                    </a:lnTo>
                    <a:lnTo>
                      <a:pt x="84" y="63"/>
                    </a:lnTo>
                    <a:lnTo>
                      <a:pt x="84" y="66"/>
                    </a:lnTo>
                    <a:lnTo>
                      <a:pt x="86" y="68"/>
                    </a:lnTo>
                    <a:lnTo>
                      <a:pt x="86" y="71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8" y="73"/>
                    </a:lnTo>
                    <a:lnTo>
                      <a:pt x="90" y="74"/>
                    </a:lnTo>
                    <a:lnTo>
                      <a:pt x="93" y="75"/>
                    </a:lnTo>
                    <a:lnTo>
                      <a:pt x="96" y="76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9"/>
                    </a:lnTo>
                    <a:lnTo>
                      <a:pt x="107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1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7" y="91"/>
                    </a:lnTo>
                    <a:lnTo>
                      <a:pt x="105" y="91"/>
                    </a:lnTo>
                    <a:lnTo>
                      <a:pt x="104" y="91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2" y="90"/>
                    </a:lnTo>
                    <a:lnTo>
                      <a:pt x="91" y="90"/>
                    </a:lnTo>
                    <a:lnTo>
                      <a:pt x="89" y="91"/>
                    </a:lnTo>
                    <a:lnTo>
                      <a:pt x="87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2"/>
                    </a:lnTo>
                    <a:lnTo>
                      <a:pt x="72" y="79"/>
                    </a:lnTo>
                    <a:lnTo>
                      <a:pt x="69" y="77"/>
                    </a:lnTo>
                    <a:lnTo>
                      <a:pt x="68" y="76"/>
                    </a:lnTo>
                    <a:lnTo>
                      <a:pt x="67" y="75"/>
                    </a:lnTo>
                    <a:lnTo>
                      <a:pt x="67" y="76"/>
                    </a:lnTo>
                    <a:lnTo>
                      <a:pt x="68" y="77"/>
                    </a:lnTo>
                    <a:lnTo>
                      <a:pt x="68" y="79"/>
                    </a:lnTo>
                    <a:lnTo>
                      <a:pt x="68" y="82"/>
                    </a:lnTo>
                    <a:lnTo>
                      <a:pt x="68" y="85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6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6" y="99"/>
                    </a:lnTo>
                    <a:lnTo>
                      <a:pt x="67" y="100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3"/>
                    </a:lnTo>
                    <a:lnTo>
                      <a:pt x="91" y="104"/>
                    </a:lnTo>
                    <a:lnTo>
                      <a:pt x="99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6" y="116"/>
                    </a:lnTo>
                    <a:lnTo>
                      <a:pt x="119" y="120"/>
                    </a:lnTo>
                    <a:lnTo>
                      <a:pt x="120" y="124"/>
                    </a:lnTo>
                    <a:lnTo>
                      <a:pt x="122" y="128"/>
                    </a:lnTo>
                    <a:lnTo>
                      <a:pt x="122" y="131"/>
                    </a:lnTo>
                    <a:lnTo>
                      <a:pt x="120" y="136"/>
                    </a:lnTo>
                    <a:lnTo>
                      <a:pt x="117" y="140"/>
                    </a:lnTo>
                    <a:lnTo>
                      <a:pt x="114" y="146"/>
                    </a:lnTo>
                    <a:lnTo>
                      <a:pt x="110" y="152"/>
                    </a:lnTo>
                    <a:lnTo>
                      <a:pt x="107" y="160"/>
                    </a:lnTo>
                    <a:lnTo>
                      <a:pt x="104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9"/>
                    </a:lnTo>
                    <a:lnTo>
                      <a:pt x="101" y="180"/>
                    </a:lnTo>
                    <a:lnTo>
                      <a:pt x="102" y="181"/>
                    </a:lnTo>
                    <a:lnTo>
                      <a:pt x="104" y="182"/>
                    </a:lnTo>
                    <a:lnTo>
                      <a:pt x="105" y="182"/>
                    </a:lnTo>
                    <a:lnTo>
                      <a:pt x="107" y="183"/>
                    </a:lnTo>
                    <a:lnTo>
                      <a:pt x="108" y="184"/>
                    </a:lnTo>
                    <a:lnTo>
                      <a:pt x="110" y="185"/>
                    </a:lnTo>
                    <a:lnTo>
                      <a:pt x="110" y="185"/>
                    </a:lnTo>
                    <a:lnTo>
                      <a:pt x="111" y="187"/>
                    </a:lnTo>
                    <a:lnTo>
                      <a:pt x="112" y="187"/>
                    </a:lnTo>
                    <a:lnTo>
                      <a:pt x="113" y="188"/>
                    </a:lnTo>
                    <a:lnTo>
                      <a:pt x="115" y="189"/>
                    </a:lnTo>
                    <a:lnTo>
                      <a:pt x="116" y="190"/>
                    </a:lnTo>
                    <a:lnTo>
                      <a:pt x="117" y="191"/>
                    </a:lnTo>
                    <a:lnTo>
                      <a:pt x="117" y="193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8"/>
                    </a:lnTo>
                    <a:lnTo>
                      <a:pt x="111" y="199"/>
                    </a:lnTo>
                    <a:lnTo>
                      <a:pt x="108" y="199"/>
                    </a:lnTo>
                    <a:lnTo>
                      <a:pt x="106" y="200"/>
                    </a:lnTo>
                    <a:lnTo>
                      <a:pt x="104" y="200"/>
                    </a:lnTo>
                    <a:lnTo>
                      <a:pt x="101" y="199"/>
                    </a:lnTo>
                    <a:lnTo>
                      <a:pt x="99" y="198"/>
                    </a:lnTo>
                    <a:lnTo>
                      <a:pt x="96" y="197"/>
                    </a:lnTo>
                    <a:lnTo>
                      <a:pt x="95" y="196"/>
                    </a:lnTo>
                    <a:lnTo>
                      <a:pt x="93" y="194"/>
                    </a:lnTo>
                    <a:lnTo>
                      <a:pt x="92" y="194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4" y="193"/>
                    </a:lnTo>
                    <a:lnTo>
                      <a:pt x="84" y="192"/>
                    </a:lnTo>
                    <a:lnTo>
                      <a:pt x="83" y="191"/>
                    </a:lnTo>
                    <a:lnTo>
                      <a:pt x="82" y="190"/>
                    </a:lnTo>
                    <a:lnTo>
                      <a:pt x="81" y="188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0" y="187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3"/>
                    </a:lnTo>
                    <a:lnTo>
                      <a:pt x="78" y="182"/>
                    </a:lnTo>
                    <a:lnTo>
                      <a:pt x="78" y="180"/>
                    </a:lnTo>
                    <a:lnTo>
                      <a:pt x="79" y="179"/>
                    </a:lnTo>
                    <a:lnTo>
                      <a:pt x="80" y="176"/>
                    </a:lnTo>
                    <a:lnTo>
                      <a:pt x="80" y="173"/>
                    </a:lnTo>
                    <a:lnTo>
                      <a:pt x="80" y="169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4"/>
                    </a:lnTo>
                    <a:lnTo>
                      <a:pt x="81" y="149"/>
                    </a:lnTo>
                    <a:lnTo>
                      <a:pt x="81" y="147"/>
                    </a:lnTo>
                    <a:lnTo>
                      <a:pt x="81" y="149"/>
                    </a:lnTo>
                    <a:lnTo>
                      <a:pt x="80" y="154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8"/>
                    </a:lnTo>
                    <a:lnTo>
                      <a:pt x="74" y="171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3"/>
                    </a:lnTo>
                    <a:lnTo>
                      <a:pt x="74" y="184"/>
                    </a:lnTo>
                    <a:lnTo>
                      <a:pt x="76" y="187"/>
                    </a:lnTo>
                    <a:lnTo>
                      <a:pt x="78" y="189"/>
                    </a:lnTo>
                    <a:lnTo>
                      <a:pt x="79" y="192"/>
                    </a:lnTo>
                    <a:lnTo>
                      <a:pt x="80" y="194"/>
                    </a:lnTo>
                    <a:lnTo>
                      <a:pt x="81" y="197"/>
                    </a:lnTo>
                    <a:lnTo>
                      <a:pt x="80" y="199"/>
                    </a:lnTo>
                    <a:lnTo>
                      <a:pt x="79" y="200"/>
                    </a:lnTo>
                    <a:lnTo>
                      <a:pt x="77" y="201"/>
                    </a:lnTo>
                    <a:lnTo>
                      <a:pt x="75" y="203"/>
                    </a:lnTo>
                    <a:lnTo>
                      <a:pt x="73" y="204"/>
                    </a:lnTo>
                    <a:lnTo>
                      <a:pt x="71" y="205"/>
                    </a:lnTo>
                    <a:lnTo>
                      <a:pt x="69" y="205"/>
                    </a:lnTo>
                    <a:lnTo>
                      <a:pt x="67" y="205"/>
                    </a:lnTo>
                    <a:lnTo>
                      <a:pt x="65" y="203"/>
                    </a:lnTo>
                    <a:lnTo>
                      <a:pt x="64" y="202"/>
                    </a:lnTo>
                    <a:lnTo>
                      <a:pt x="62" y="200"/>
                    </a:lnTo>
                    <a:lnTo>
                      <a:pt x="61" y="198"/>
                    </a:lnTo>
                    <a:lnTo>
                      <a:pt x="60" y="196"/>
                    </a:lnTo>
                    <a:lnTo>
                      <a:pt x="58" y="194"/>
                    </a:lnTo>
                    <a:lnTo>
                      <a:pt x="58" y="192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3"/>
                    </a:lnTo>
                    <a:lnTo>
                      <a:pt x="55" y="182"/>
                    </a:lnTo>
                    <a:lnTo>
                      <a:pt x="57" y="177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7" name="任意多边形 544841"/>
              <p:cNvSpPr/>
              <p:nvPr/>
            </p:nvSpPr>
            <p:spPr>
              <a:xfrm>
                <a:off x="5285" y="1708"/>
                <a:ext cx="57" cy="45"/>
              </a:xfrm>
              <a:custGeom>
                <a:avLst/>
                <a:gdLst/>
                <a:ahLst/>
                <a:cxnLst/>
                <a:pathLst>
                  <a:path w="57" h="45">
                    <a:moveTo>
                      <a:pt x="0" y="18"/>
                    </a:moveTo>
                    <a:lnTo>
                      <a:pt x="0" y="18"/>
                    </a:lnTo>
                    <a:lnTo>
                      <a:pt x="1" y="19"/>
                    </a:lnTo>
                    <a:lnTo>
                      <a:pt x="2" y="21"/>
                    </a:lnTo>
                    <a:lnTo>
                      <a:pt x="5" y="24"/>
                    </a:lnTo>
                    <a:lnTo>
                      <a:pt x="7" y="25"/>
                    </a:lnTo>
                    <a:lnTo>
                      <a:pt x="10" y="27"/>
                    </a:lnTo>
                    <a:lnTo>
                      <a:pt x="13" y="29"/>
                    </a:lnTo>
                    <a:lnTo>
                      <a:pt x="15" y="30"/>
                    </a:lnTo>
                    <a:lnTo>
                      <a:pt x="18" y="30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30" y="34"/>
                    </a:lnTo>
                    <a:lnTo>
                      <a:pt x="33" y="35"/>
                    </a:lnTo>
                    <a:lnTo>
                      <a:pt x="36" y="37"/>
                    </a:lnTo>
                    <a:lnTo>
                      <a:pt x="39" y="37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40" y="40"/>
                    </a:lnTo>
                    <a:lnTo>
                      <a:pt x="40" y="41"/>
                    </a:lnTo>
                    <a:lnTo>
                      <a:pt x="41" y="42"/>
                    </a:lnTo>
                    <a:lnTo>
                      <a:pt x="41" y="43"/>
                    </a:lnTo>
                    <a:lnTo>
                      <a:pt x="42" y="43"/>
                    </a:lnTo>
                    <a:lnTo>
                      <a:pt x="44" y="44"/>
                    </a:lnTo>
                    <a:lnTo>
                      <a:pt x="45" y="43"/>
                    </a:lnTo>
                    <a:lnTo>
                      <a:pt x="48" y="42"/>
                    </a:lnTo>
                    <a:lnTo>
                      <a:pt x="49" y="42"/>
                    </a:lnTo>
                    <a:lnTo>
                      <a:pt x="50" y="42"/>
                    </a:lnTo>
                    <a:lnTo>
                      <a:pt x="51" y="42"/>
                    </a:lnTo>
                    <a:lnTo>
                      <a:pt x="52" y="41"/>
                    </a:lnTo>
                    <a:lnTo>
                      <a:pt x="53" y="40"/>
                    </a:lnTo>
                    <a:lnTo>
                      <a:pt x="53" y="40"/>
                    </a:lnTo>
                    <a:lnTo>
                      <a:pt x="54" y="39"/>
                    </a:lnTo>
                    <a:lnTo>
                      <a:pt x="54" y="39"/>
                    </a:lnTo>
                    <a:lnTo>
                      <a:pt x="54" y="37"/>
                    </a:lnTo>
                    <a:lnTo>
                      <a:pt x="54" y="37"/>
                    </a:lnTo>
                    <a:lnTo>
                      <a:pt x="54" y="36"/>
                    </a:lnTo>
                    <a:lnTo>
                      <a:pt x="54" y="34"/>
                    </a:lnTo>
                    <a:lnTo>
                      <a:pt x="54" y="34"/>
                    </a:lnTo>
                    <a:lnTo>
                      <a:pt x="53" y="33"/>
                    </a:lnTo>
                    <a:lnTo>
                      <a:pt x="52" y="33"/>
                    </a:lnTo>
                    <a:lnTo>
                      <a:pt x="51" y="33"/>
                    </a:lnTo>
                    <a:lnTo>
                      <a:pt x="51" y="32"/>
                    </a:lnTo>
                    <a:lnTo>
                      <a:pt x="50" y="31"/>
                    </a:lnTo>
                    <a:lnTo>
                      <a:pt x="50" y="31"/>
                    </a:lnTo>
                    <a:lnTo>
                      <a:pt x="49" y="30"/>
                    </a:lnTo>
                    <a:lnTo>
                      <a:pt x="48" y="30"/>
                    </a:lnTo>
                    <a:lnTo>
                      <a:pt x="48" y="29"/>
                    </a:lnTo>
                    <a:lnTo>
                      <a:pt x="48" y="29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6" y="29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45" y="29"/>
                    </a:lnTo>
                    <a:lnTo>
                      <a:pt x="44" y="28"/>
                    </a:lnTo>
                    <a:lnTo>
                      <a:pt x="43" y="28"/>
                    </a:lnTo>
                    <a:lnTo>
                      <a:pt x="42" y="27"/>
                    </a:lnTo>
                    <a:lnTo>
                      <a:pt x="41" y="26"/>
                    </a:lnTo>
                    <a:lnTo>
                      <a:pt x="39" y="25"/>
                    </a:lnTo>
                    <a:lnTo>
                      <a:pt x="38" y="23"/>
                    </a:lnTo>
                    <a:lnTo>
                      <a:pt x="36" y="22"/>
                    </a:lnTo>
                    <a:lnTo>
                      <a:pt x="33" y="21"/>
                    </a:lnTo>
                    <a:lnTo>
                      <a:pt x="32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6" y="18"/>
                    </a:lnTo>
                    <a:lnTo>
                      <a:pt x="24" y="18"/>
                    </a:lnTo>
                    <a:lnTo>
                      <a:pt x="23" y="18"/>
                    </a:lnTo>
                    <a:lnTo>
                      <a:pt x="22" y="17"/>
                    </a:lnTo>
                    <a:lnTo>
                      <a:pt x="21" y="15"/>
                    </a:lnTo>
                    <a:lnTo>
                      <a:pt x="20" y="13"/>
                    </a:lnTo>
                    <a:lnTo>
                      <a:pt x="19" y="11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6" y="3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5" y="3"/>
                    </a:lnTo>
                    <a:lnTo>
                      <a:pt x="16" y="7"/>
                    </a:lnTo>
                    <a:lnTo>
                      <a:pt x="18" y="10"/>
                    </a:lnTo>
                    <a:lnTo>
                      <a:pt x="19" y="13"/>
                    </a:lnTo>
                    <a:lnTo>
                      <a:pt x="20" y="15"/>
                    </a:lnTo>
                    <a:lnTo>
                      <a:pt x="21" y="16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5" y="17"/>
                    </a:lnTo>
                    <a:lnTo>
                      <a:pt x="28" y="18"/>
                    </a:lnTo>
                    <a:lnTo>
                      <a:pt x="30" y="19"/>
                    </a:lnTo>
                    <a:lnTo>
                      <a:pt x="33" y="19"/>
                    </a:lnTo>
                    <a:lnTo>
                      <a:pt x="35" y="21"/>
                    </a:lnTo>
                    <a:lnTo>
                      <a:pt x="38" y="22"/>
                    </a:lnTo>
                    <a:lnTo>
                      <a:pt x="40" y="24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50" y="28"/>
                    </a:lnTo>
                    <a:lnTo>
                      <a:pt x="51" y="31"/>
                    </a:lnTo>
                    <a:lnTo>
                      <a:pt x="52" y="32"/>
                    </a:lnTo>
                    <a:lnTo>
                      <a:pt x="53" y="32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5" y="34"/>
                    </a:lnTo>
                    <a:lnTo>
                      <a:pt x="56" y="34"/>
                    </a:lnTo>
                    <a:lnTo>
                      <a:pt x="56" y="35"/>
                    </a:lnTo>
                    <a:lnTo>
                      <a:pt x="55" y="36"/>
                    </a:lnTo>
                    <a:lnTo>
                      <a:pt x="55" y="36"/>
                    </a:lnTo>
                    <a:lnTo>
                      <a:pt x="54" y="37"/>
                    </a:lnTo>
                    <a:lnTo>
                      <a:pt x="54" y="39"/>
                    </a:lnTo>
                    <a:lnTo>
                      <a:pt x="54" y="40"/>
                    </a:lnTo>
                    <a:lnTo>
                      <a:pt x="53" y="40"/>
                    </a:lnTo>
                    <a:lnTo>
                      <a:pt x="53" y="42"/>
                    </a:lnTo>
                    <a:lnTo>
                      <a:pt x="52" y="42"/>
                    </a:lnTo>
                    <a:lnTo>
                      <a:pt x="51" y="42"/>
                    </a:lnTo>
                    <a:lnTo>
                      <a:pt x="50" y="42"/>
                    </a:lnTo>
                    <a:lnTo>
                      <a:pt x="50" y="43"/>
                    </a:lnTo>
                    <a:lnTo>
                      <a:pt x="48" y="43"/>
                    </a:lnTo>
                    <a:lnTo>
                      <a:pt x="47" y="43"/>
                    </a:lnTo>
                    <a:lnTo>
                      <a:pt x="46" y="44"/>
                    </a:lnTo>
                    <a:lnTo>
                      <a:pt x="45" y="44"/>
                    </a:lnTo>
                    <a:lnTo>
                      <a:pt x="44" y="44"/>
                    </a:lnTo>
                    <a:lnTo>
                      <a:pt x="43" y="44"/>
                    </a:lnTo>
                    <a:lnTo>
                      <a:pt x="42" y="44"/>
                    </a:lnTo>
                    <a:lnTo>
                      <a:pt x="42" y="43"/>
                    </a:lnTo>
                    <a:lnTo>
                      <a:pt x="41" y="43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9" y="42"/>
                    </a:lnTo>
                    <a:lnTo>
                      <a:pt x="39" y="41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39" y="38"/>
                    </a:lnTo>
                    <a:lnTo>
                      <a:pt x="38" y="38"/>
                    </a:lnTo>
                    <a:lnTo>
                      <a:pt x="38" y="37"/>
                    </a:lnTo>
                    <a:lnTo>
                      <a:pt x="37" y="37"/>
                    </a:lnTo>
                    <a:lnTo>
                      <a:pt x="35" y="36"/>
                    </a:lnTo>
                    <a:lnTo>
                      <a:pt x="32" y="36"/>
                    </a:lnTo>
                    <a:lnTo>
                      <a:pt x="29" y="34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22" y="32"/>
                    </a:lnTo>
                    <a:lnTo>
                      <a:pt x="20" y="31"/>
                    </a:lnTo>
                    <a:lnTo>
                      <a:pt x="19" y="31"/>
                    </a:lnTo>
                    <a:lnTo>
                      <a:pt x="17" y="31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6" y="28"/>
                    </a:lnTo>
                    <a:lnTo>
                      <a:pt x="5" y="28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8" name="任意多边形 544842"/>
              <p:cNvSpPr/>
              <p:nvPr/>
            </p:nvSpPr>
            <p:spPr>
              <a:xfrm>
                <a:off x="5130" y="1841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4" y="9"/>
                    </a:lnTo>
                    <a:lnTo>
                      <a:pt x="9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9" y="79"/>
                    </a:lnTo>
                    <a:lnTo>
                      <a:pt x="14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8" y="83"/>
                    </a:lnTo>
                    <a:lnTo>
                      <a:pt x="73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5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8"/>
                    </a:lnTo>
                    <a:lnTo>
                      <a:pt x="76" y="20"/>
                    </a:lnTo>
                    <a:lnTo>
                      <a:pt x="73" y="13"/>
                    </a:lnTo>
                    <a:lnTo>
                      <a:pt x="68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79" name="任意多边形 544843"/>
              <p:cNvSpPr/>
              <p:nvPr/>
            </p:nvSpPr>
            <p:spPr>
              <a:xfrm>
                <a:off x="5129" y="1841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1"/>
                    </a:lnTo>
                    <a:lnTo>
                      <a:pt x="43" y="88"/>
                    </a:lnTo>
                    <a:lnTo>
                      <a:pt x="48" y="84"/>
                    </a:lnTo>
                    <a:lnTo>
                      <a:pt x="53" y="78"/>
                    </a:lnTo>
                    <a:lnTo>
                      <a:pt x="57" y="72"/>
                    </a:lnTo>
                    <a:lnTo>
                      <a:pt x="60" y="64"/>
                    </a:lnTo>
                    <a:lnTo>
                      <a:pt x="61" y="55"/>
                    </a:lnTo>
                    <a:lnTo>
                      <a:pt x="63" y="46"/>
                    </a:lnTo>
                    <a:lnTo>
                      <a:pt x="61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8" y="7"/>
                    </a:lnTo>
                    <a:lnTo>
                      <a:pt x="43" y="3"/>
                    </a:lnTo>
                    <a:lnTo>
                      <a:pt x="38" y="1"/>
                    </a:lnTo>
                    <a:lnTo>
                      <a:pt x="31" y="0"/>
                    </a:lnTo>
                    <a:lnTo>
                      <a:pt x="24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4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0" name="任意多边形 544844"/>
              <p:cNvSpPr/>
              <p:nvPr/>
            </p:nvSpPr>
            <p:spPr>
              <a:xfrm>
                <a:off x="5141" y="1862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8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8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1" name="任意多边形 544845"/>
              <p:cNvSpPr/>
              <p:nvPr/>
            </p:nvSpPr>
            <p:spPr>
              <a:xfrm>
                <a:off x="5351" y="1620"/>
                <a:ext cx="52" cy="307"/>
              </a:xfrm>
              <a:custGeom>
                <a:avLst/>
                <a:gdLst/>
                <a:ahLst/>
                <a:cxnLst/>
                <a:pathLst>
                  <a:path w="52" h="307">
                    <a:moveTo>
                      <a:pt x="6" y="4"/>
                    </a:moveTo>
                    <a:lnTo>
                      <a:pt x="8" y="28"/>
                    </a:lnTo>
                    <a:lnTo>
                      <a:pt x="22" y="225"/>
                    </a:lnTo>
                    <a:lnTo>
                      <a:pt x="6" y="226"/>
                    </a:lnTo>
                    <a:lnTo>
                      <a:pt x="0" y="306"/>
                    </a:lnTo>
                    <a:lnTo>
                      <a:pt x="51" y="306"/>
                    </a:lnTo>
                    <a:lnTo>
                      <a:pt x="31" y="0"/>
                    </a:lnTo>
                    <a:lnTo>
                      <a:pt x="6" y="4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2" name="任意多边形 544846"/>
              <p:cNvSpPr/>
              <p:nvPr/>
            </p:nvSpPr>
            <p:spPr>
              <a:xfrm>
                <a:off x="5348" y="1593"/>
                <a:ext cx="33" cy="37"/>
              </a:xfrm>
              <a:custGeom>
                <a:avLst/>
                <a:gdLst/>
                <a:ahLst/>
                <a:cxnLst/>
                <a:pathLst>
                  <a:path w="33" h="37">
                    <a:moveTo>
                      <a:pt x="27" y="0"/>
                    </a:moveTo>
                    <a:lnTo>
                      <a:pt x="0" y="5"/>
                    </a:lnTo>
                    <a:lnTo>
                      <a:pt x="2" y="30"/>
                    </a:lnTo>
                    <a:lnTo>
                      <a:pt x="2" y="36"/>
                    </a:lnTo>
                    <a:lnTo>
                      <a:pt x="32" y="32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3" name="任意多边形 544847"/>
              <p:cNvSpPr/>
              <p:nvPr/>
            </p:nvSpPr>
            <p:spPr>
              <a:xfrm>
                <a:off x="5299" y="1799"/>
                <a:ext cx="35" cy="28"/>
              </a:xfrm>
              <a:custGeom>
                <a:avLst/>
                <a:gdLst/>
                <a:ahLst/>
                <a:cxnLst/>
                <a:pathLst>
                  <a:path w="35" h="28">
                    <a:moveTo>
                      <a:pt x="1" y="0"/>
                    </a:moveTo>
                    <a:lnTo>
                      <a:pt x="34" y="0"/>
                    </a:lnTo>
                    <a:lnTo>
                      <a:pt x="28" y="27"/>
                    </a:lnTo>
                    <a:lnTo>
                      <a:pt x="14" y="26"/>
                    </a:lnTo>
                    <a:lnTo>
                      <a:pt x="0" y="26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4" name="任意多边形 544848"/>
              <p:cNvSpPr/>
              <p:nvPr/>
            </p:nvSpPr>
            <p:spPr>
              <a:xfrm>
                <a:off x="5177" y="1782"/>
                <a:ext cx="39" cy="53"/>
              </a:xfrm>
              <a:custGeom>
                <a:avLst/>
                <a:gdLst/>
                <a:ahLst/>
                <a:cxnLst/>
                <a:pathLst>
                  <a:path w="39" h="53">
                    <a:moveTo>
                      <a:pt x="38" y="0"/>
                    </a:moveTo>
                    <a:lnTo>
                      <a:pt x="37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8" y="11"/>
                    </a:lnTo>
                    <a:lnTo>
                      <a:pt x="0" y="47"/>
                    </a:lnTo>
                    <a:lnTo>
                      <a:pt x="38" y="52"/>
                    </a:lnTo>
                    <a:lnTo>
                      <a:pt x="38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5" name="任意多边形 544849"/>
              <p:cNvSpPr/>
              <p:nvPr/>
            </p:nvSpPr>
            <p:spPr>
              <a:xfrm>
                <a:off x="5142" y="1751"/>
                <a:ext cx="236" cy="159"/>
              </a:xfrm>
              <a:custGeom>
                <a:avLst/>
                <a:gdLst/>
                <a:ahLst/>
                <a:cxnLst/>
                <a:pathLst>
                  <a:path w="236" h="159">
                    <a:moveTo>
                      <a:pt x="228" y="0"/>
                    </a:moveTo>
                    <a:lnTo>
                      <a:pt x="197" y="3"/>
                    </a:lnTo>
                    <a:lnTo>
                      <a:pt x="180" y="83"/>
                    </a:lnTo>
                    <a:lnTo>
                      <a:pt x="112" y="81"/>
                    </a:lnTo>
                    <a:lnTo>
                      <a:pt x="112" y="28"/>
                    </a:lnTo>
                    <a:lnTo>
                      <a:pt x="70" y="28"/>
                    </a:lnTo>
                    <a:lnTo>
                      <a:pt x="68" y="76"/>
                    </a:lnTo>
                    <a:lnTo>
                      <a:pt x="34" y="75"/>
                    </a:lnTo>
                    <a:lnTo>
                      <a:pt x="2" y="79"/>
                    </a:lnTo>
                    <a:lnTo>
                      <a:pt x="0" y="83"/>
                    </a:lnTo>
                    <a:lnTo>
                      <a:pt x="40" y="85"/>
                    </a:lnTo>
                    <a:lnTo>
                      <a:pt x="59" y="150"/>
                    </a:lnTo>
                    <a:lnTo>
                      <a:pt x="139" y="158"/>
                    </a:lnTo>
                    <a:lnTo>
                      <a:pt x="173" y="147"/>
                    </a:lnTo>
                    <a:lnTo>
                      <a:pt x="221" y="149"/>
                    </a:lnTo>
                    <a:lnTo>
                      <a:pt x="235" y="92"/>
                    </a:lnTo>
                    <a:lnTo>
                      <a:pt x="22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6" name="任意多边形 544850"/>
              <p:cNvSpPr/>
              <p:nvPr/>
            </p:nvSpPr>
            <p:spPr>
              <a:xfrm>
                <a:off x="5211" y="1611"/>
                <a:ext cx="155" cy="236"/>
              </a:xfrm>
              <a:custGeom>
                <a:avLst/>
                <a:gdLst/>
                <a:ahLst/>
                <a:cxnLst/>
                <a:pathLst>
                  <a:path w="155" h="236">
                    <a:moveTo>
                      <a:pt x="154" y="233"/>
                    </a:moveTo>
                    <a:lnTo>
                      <a:pt x="95" y="10"/>
                    </a:lnTo>
                    <a:lnTo>
                      <a:pt x="140" y="7"/>
                    </a:lnTo>
                    <a:lnTo>
                      <a:pt x="139" y="0"/>
                    </a:lnTo>
                    <a:lnTo>
                      <a:pt x="87" y="1"/>
                    </a:lnTo>
                    <a:lnTo>
                      <a:pt x="14" y="6"/>
                    </a:lnTo>
                    <a:lnTo>
                      <a:pt x="0" y="168"/>
                    </a:lnTo>
                    <a:lnTo>
                      <a:pt x="4" y="168"/>
                    </a:lnTo>
                    <a:lnTo>
                      <a:pt x="9" y="168"/>
                    </a:lnTo>
                    <a:lnTo>
                      <a:pt x="22" y="14"/>
                    </a:lnTo>
                    <a:lnTo>
                      <a:pt x="84" y="12"/>
                    </a:lnTo>
                    <a:lnTo>
                      <a:pt x="141" y="235"/>
                    </a:lnTo>
                    <a:lnTo>
                      <a:pt x="154" y="233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7" name="任意多边形 544851"/>
              <p:cNvSpPr/>
              <p:nvPr/>
            </p:nvSpPr>
            <p:spPr>
              <a:xfrm>
                <a:off x="5183" y="1828"/>
                <a:ext cx="51" cy="73"/>
              </a:xfrm>
              <a:custGeom>
                <a:avLst/>
                <a:gdLst/>
                <a:ahLst/>
                <a:cxnLst/>
                <a:pathLst>
                  <a:path w="51" h="73">
                    <a:moveTo>
                      <a:pt x="30" y="0"/>
                    </a:moveTo>
                    <a:lnTo>
                      <a:pt x="35" y="13"/>
                    </a:lnTo>
                    <a:lnTo>
                      <a:pt x="50" y="64"/>
                    </a:lnTo>
                    <a:lnTo>
                      <a:pt x="21" y="72"/>
                    </a:lnTo>
                    <a:lnTo>
                      <a:pt x="0" y="1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8" name="任意多边形 544852"/>
              <p:cNvSpPr/>
              <p:nvPr/>
            </p:nvSpPr>
            <p:spPr>
              <a:xfrm>
                <a:off x="5203" y="1893"/>
                <a:ext cx="104" cy="17"/>
              </a:xfrm>
              <a:custGeom>
                <a:avLst/>
                <a:gdLst/>
                <a:ahLst/>
                <a:cxnLst/>
                <a:pathLst>
                  <a:path w="104" h="17">
                    <a:moveTo>
                      <a:pt x="103" y="6"/>
                    </a:moveTo>
                    <a:lnTo>
                      <a:pt x="47" y="2"/>
                    </a:lnTo>
                    <a:lnTo>
                      <a:pt x="28" y="0"/>
                    </a:lnTo>
                    <a:lnTo>
                      <a:pt x="0" y="8"/>
                    </a:lnTo>
                    <a:lnTo>
                      <a:pt x="76" y="16"/>
                    </a:lnTo>
                    <a:lnTo>
                      <a:pt x="103" y="6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89" name="任意多边形 544853"/>
              <p:cNvSpPr/>
              <p:nvPr/>
            </p:nvSpPr>
            <p:spPr>
              <a:xfrm>
                <a:off x="5389" y="1609"/>
                <a:ext cx="71" cy="232"/>
              </a:xfrm>
              <a:custGeom>
                <a:avLst/>
                <a:gdLst/>
                <a:ahLst/>
                <a:cxnLst/>
                <a:pathLst>
                  <a:path w="71" h="232">
                    <a:moveTo>
                      <a:pt x="0" y="9"/>
                    </a:moveTo>
                    <a:lnTo>
                      <a:pt x="58" y="231"/>
                    </a:lnTo>
                    <a:lnTo>
                      <a:pt x="70" y="229"/>
                    </a:lnTo>
                    <a:lnTo>
                      <a:pt x="9" y="0"/>
                    </a:lnTo>
                    <a:lnTo>
                      <a:pt x="1" y="0"/>
                    </a:lnTo>
                    <a:lnTo>
                      <a:pt x="0" y="9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0" name="任意多边形 544854"/>
              <p:cNvSpPr/>
              <p:nvPr/>
            </p:nvSpPr>
            <p:spPr>
              <a:xfrm>
                <a:off x="5396" y="1744"/>
                <a:ext cx="58" cy="94"/>
              </a:xfrm>
              <a:custGeom>
                <a:avLst/>
                <a:gdLst/>
                <a:ahLst/>
                <a:cxnLst/>
                <a:pathLst>
                  <a:path w="58" h="94">
                    <a:moveTo>
                      <a:pt x="0" y="4"/>
                    </a:moveTo>
                    <a:lnTo>
                      <a:pt x="10" y="3"/>
                    </a:lnTo>
                    <a:lnTo>
                      <a:pt x="48" y="0"/>
                    </a:lnTo>
                    <a:lnTo>
                      <a:pt x="57" y="84"/>
                    </a:lnTo>
                    <a:lnTo>
                      <a:pt x="5" y="93"/>
                    </a:lnTo>
                    <a:lnTo>
                      <a:pt x="0" y="4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1" name="任意多边形 544855"/>
              <p:cNvSpPr/>
              <p:nvPr/>
            </p:nvSpPr>
            <p:spPr>
              <a:xfrm>
                <a:off x="5376" y="1587"/>
                <a:ext cx="100" cy="252"/>
              </a:xfrm>
              <a:custGeom>
                <a:avLst/>
                <a:gdLst/>
                <a:ahLst/>
                <a:cxnLst/>
                <a:pathLst>
                  <a:path w="100" h="252">
                    <a:moveTo>
                      <a:pt x="99" y="233"/>
                    </a:moveTo>
                    <a:lnTo>
                      <a:pt x="81" y="0"/>
                    </a:lnTo>
                    <a:lnTo>
                      <a:pt x="9" y="5"/>
                    </a:lnTo>
                    <a:lnTo>
                      <a:pt x="0" y="5"/>
                    </a:lnTo>
                    <a:lnTo>
                      <a:pt x="18" y="251"/>
                    </a:lnTo>
                    <a:lnTo>
                      <a:pt x="31" y="242"/>
                    </a:lnTo>
                    <a:lnTo>
                      <a:pt x="14" y="10"/>
                    </a:lnTo>
                    <a:lnTo>
                      <a:pt x="68" y="7"/>
                    </a:lnTo>
                    <a:lnTo>
                      <a:pt x="85" y="234"/>
                    </a:lnTo>
                    <a:lnTo>
                      <a:pt x="99" y="23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2" name="任意多边形 544856"/>
              <p:cNvSpPr/>
              <p:nvPr/>
            </p:nvSpPr>
            <p:spPr>
              <a:xfrm>
                <a:off x="5374" y="1593"/>
                <a:ext cx="26" cy="243"/>
              </a:xfrm>
              <a:custGeom>
                <a:avLst/>
                <a:gdLst/>
                <a:ahLst/>
                <a:cxnLst/>
                <a:pathLst>
                  <a:path w="26" h="243">
                    <a:moveTo>
                      <a:pt x="8" y="0"/>
                    </a:moveTo>
                    <a:lnTo>
                      <a:pt x="25" y="240"/>
                    </a:lnTo>
                    <a:lnTo>
                      <a:pt x="18" y="242"/>
                    </a:lnTo>
                    <a:lnTo>
                      <a:pt x="0" y="1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3" name="任意多边形 544857"/>
              <p:cNvSpPr/>
              <p:nvPr/>
            </p:nvSpPr>
            <p:spPr>
              <a:xfrm>
                <a:off x="5443" y="1594"/>
                <a:ext cx="25" cy="227"/>
              </a:xfrm>
              <a:custGeom>
                <a:avLst/>
                <a:gdLst/>
                <a:ahLst/>
                <a:cxnLst/>
                <a:pathLst>
                  <a:path w="25" h="227">
                    <a:moveTo>
                      <a:pt x="6" y="0"/>
                    </a:moveTo>
                    <a:lnTo>
                      <a:pt x="24" y="224"/>
                    </a:lnTo>
                    <a:lnTo>
                      <a:pt x="16" y="226"/>
                    </a:ln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4" name="任意多边形 544858"/>
              <p:cNvSpPr/>
              <p:nvPr/>
            </p:nvSpPr>
            <p:spPr>
              <a:xfrm>
                <a:off x="5414" y="1595"/>
                <a:ext cx="26" cy="233"/>
              </a:xfrm>
              <a:custGeom>
                <a:avLst/>
                <a:gdLst/>
                <a:ahLst/>
                <a:cxnLst/>
                <a:pathLst>
                  <a:path w="26" h="233">
                    <a:moveTo>
                      <a:pt x="10" y="0"/>
                    </a:moveTo>
                    <a:lnTo>
                      <a:pt x="14" y="65"/>
                    </a:lnTo>
                    <a:lnTo>
                      <a:pt x="19" y="117"/>
                    </a:lnTo>
                    <a:lnTo>
                      <a:pt x="21" y="157"/>
                    </a:lnTo>
                    <a:lnTo>
                      <a:pt x="23" y="187"/>
                    </a:lnTo>
                    <a:lnTo>
                      <a:pt x="24" y="208"/>
                    </a:lnTo>
                    <a:lnTo>
                      <a:pt x="25" y="222"/>
                    </a:lnTo>
                    <a:lnTo>
                      <a:pt x="25" y="229"/>
                    </a:lnTo>
                    <a:lnTo>
                      <a:pt x="24" y="231"/>
                    </a:lnTo>
                    <a:lnTo>
                      <a:pt x="23" y="232"/>
                    </a:lnTo>
                    <a:lnTo>
                      <a:pt x="22" y="232"/>
                    </a:lnTo>
                    <a:lnTo>
                      <a:pt x="22" y="232"/>
                    </a:lnTo>
                    <a:lnTo>
                      <a:pt x="20" y="232"/>
                    </a:lnTo>
                    <a:lnTo>
                      <a:pt x="20" y="232"/>
                    </a:lnTo>
                    <a:lnTo>
                      <a:pt x="19" y="232"/>
                    </a:lnTo>
                    <a:lnTo>
                      <a:pt x="18" y="232"/>
                    </a:lnTo>
                    <a:lnTo>
                      <a:pt x="17" y="232"/>
                    </a:lnTo>
                    <a:lnTo>
                      <a:pt x="16" y="230"/>
                    </a:lnTo>
                    <a:lnTo>
                      <a:pt x="15" y="225"/>
                    </a:lnTo>
                    <a:lnTo>
                      <a:pt x="14" y="216"/>
                    </a:lnTo>
                    <a:lnTo>
                      <a:pt x="13" y="204"/>
                    </a:lnTo>
                    <a:lnTo>
                      <a:pt x="11" y="189"/>
                    </a:lnTo>
                    <a:lnTo>
                      <a:pt x="9" y="170"/>
                    </a:lnTo>
                    <a:lnTo>
                      <a:pt x="7" y="148"/>
                    </a:lnTo>
                    <a:lnTo>
                      <a:pt x="5" y="123"/>
                    </a:lnTo>
                    <a:lnTo>
                      <a:pt x="4" y="98"/>
                    </a:lnTo>
                    <a:lnTo>
                      <a:pt x="2" y="76"/>
                    </a:lnTo>
                    <a:lnTo>
                      <a:pt x="1" y="57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5" name="任意多边形 544859"/>
              <p:cNvSpPr/>
              <p:nvPr/>
            </p:nvSpPr>
            <p:spPr>
              <a:xfrm>
                <a:off x="5409" y="1596"/>
                <a:ext cx="26" cy="231"/>
              </a:xfrm>
              <a:custGeom>
                <a:avLst/>
                <a:gdLst/>
                <a:ahLst/>
                <a:cxnLst/>
                <a:pathLst>
                  <a:path w="26" h="231">
                    <a:moveTo>
                      <a:pt x="8" y="0"/>
                    </a:moveTo>
                    <a:lnTo>
                      <a:pt x="25" y="230"/>
                    </a:lnTo>
                    <a:lnTo>
                      <a:pt x="17" y="229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6" name="任意多边形 544860"/>
              <p:cNvSpPr/>
              <p:nvPr/>
            </p:nvSpPr>
            <p:spPr>
              <a:xfrm>
                <a:off x="5145" y="1826"/>
                <a:ext cx="70" cy="17"/>
              </a:xfrm>
              <a:custGeom>
                <a:avLst/>
                <a:gdLst/>
                <a:ahLst/>
                <a:cxnLst/>
                <a:pathLst>
                  <a:path w="70" h="17">
                    <a:moveTo>
                      <a:pt x="69" y="2"/>
                    </a:moveTo>
                    <a:lnTo>
                      <a:pt x="42" y="16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69" y="2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7" name="任意多边形 544861"/>
              <p:cNvSpPr/>
              <p:nvPr/>
            </p:nvSpPr>
            <p:spPr>
              <a:xfrm>
                <a:off x="5293" y="1855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4"/>
                    </a:lnTo>
                    <a:lnTo>
                      <a:pt x="13" y="9"/>
                    </a:lnTo>
                    <a:lnTo>
                      <a:pt x="8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4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7"/>
                    </a:lnTo>
                    <a:lnTo>
                      <a:pt x="76" y="19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8" name="任意多边形 544862"/>
              <p:cNvSpPr/>
              <p:nvPr/>
            </p:nvSpPr>
            <p:spPr>
              <a:xfrm>
                <a:off x="5292" y="1856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7" y="91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4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6"/>
                    </a:lnTo>
                    <a:lnTo>
                      <a:pt x="62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4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7" y="1"/>
                    </a:lnTo>
                    <a:lnTo>
                      <a:pt x="31" y="0"/>
                    </a:lnTo>
                    <a:lnTo>
                      <a:pt x="25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5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999" name="任意多边形 544863"/>
              <p:cNvSpPr/>
              <p:nvPr/>
            </p:nvSpPr>
            <p:spPr>
              <a:xfrm>
                <a:off x="5303" y="1876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1" y="51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40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4" y="51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0" name="任意多边形 544864"/>
              <p:cNvSpPr/>
              <p:nvPr/>
            </p:nvSpPr>
            <p:spPr>
              <a:xfrm>
                <a:off x="5434" y="1825"/>
                <a:ext cx="82" cy="94"/>
              </a:xfrm>
              <a:custGeom>
                <a:avLst/>
                <a:gdLst/>
                <a:ahLst/>
                <a:cxnLst/>
                <a:pathLst>
                  <a:path w="82" h="94">
                    <a:moveTo>
                      <a:pt x="50" y="0"/>
                    </a:moveTo>
                    <a:lnTo>
                      <a:pt x="48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3" y="9"/>
                    </a:lnTo>
                    <a:lnTo>
                      <a:pt x="8" y="14"/>
                    </a:lnTo>
                    <a:lnTo>
                      <a:pt x="5" y="22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1"/>
                    </a:lnTo>
                    <a:lnTo>
                      <a:pt x="30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3" y="93"/>
                    </a:lnTo>
                    <a:lnTo>
                      <a:pt x="35" y="93"/>
                    </a:lnTo>
                    <a:lnTo>
                      <a:pt x="36" y="92"/>
                    </a:lnTo>
                    <a:lnTo>
                      <a:pt x="39" y="92"/>
                    </a:lnTo>
                    <a:lnTo>
                      <a:pt x="44" y="91"/>
                    </a:lnTo>
                    <a:lnTo>
                      <a:pt x="50" y="91"/>
                    </a:lnTo>
                    <a:lnTo>
                      <a:pt x="55" y="90"/>
                    </a:lnTo>
                    <a:lnTo>
                      <a:pt x="61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5" y="70"/>
                    </a:lnTo>
                    <a:lnTo>
                      <a:pt x="78" y="63"/>
                    </a:lnTo>
                    <a:lnTo>
                      <a:pt x="80" y="54"/>
                    </a:lnTo>
                    <a:lnTo>
                      <a:pt x="81" y="45"/>
                    </a:lnTo>
                    <a:lnTo>
                      <a:pt x="80" y="36"/>
                    </a:lnTo>
                    <a:lnTo>
                      <a:pt x="78" y="28"/>
                    </a:lnTo>
                    <a:lnTo>
                      <a:pt x="75" y="20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1" y="3"/>
                    </a:lnTo>
                    <a:lnTo>
                      <a:pt x="55" y="1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1" name="任意多边形 544865"/>
              <p:cNvSpPr/>
              <p:nvPr/>
            </p:nvSpPr>
            <p:spPr>
              <a:xfrm>
                <a:off x="5433" y="1826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0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3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5"/>
                    </a:lnTo>
                    <a:lnTo>
                      <a:pt x="62" y="36"/>
                    </a:lnTo>
                    <a:lnTo>
                      <a:pt x="60" y="27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4" y="0"/>
                    </a:lnTo>
                    <a:lnTo>
                      <a:pt x="19" y="3"/>
                    </a:lnTo>
                    <a:lnTo>
                      <a:pt x="14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4" y="84"/>
                    </a:lnTo>
                    <a:lnTo>
                      <a:pt x="19" y="88"/>
                    </a:lnTo>
                    <a:lnTo>
                      <a:pt x="24" y="90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2" name="任意多边形 544866"/>
              <p:cNvSpPr/>
              <p:nvPr/>
            </p:nvSpPr>
            <p:spPr>
              <a:xfrm>
                <a:off x="5445" y="1846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3" name="任意多边形 544867"/>
              <p:cNvSpPr/>
              <p:nvPr/>
            </p:nvSpPr>
            <p:spPr>
              <a:xfrm>
                <a:off x="5377" y="1824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105" y="0"/>
                    </a:moveTo>
                    <a:lnTo>
                      <a:pt x="112" y="78"/>
                    </a:lnTo>
                    <a:lnTo>
                      <a:pt x="8" y="102"/>
                    </a:lnTo>
                    <a:lnTo>
                      <a:pt x="0" y="21"/>
                    </a:lnTo>
                    <a:lnTo>
                      <a:pt x="105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4" name="任意多边形 544868"/>
              <p:cNvSpPr/>
              <p:nvPr/>
            </p:nvSpPr>
            <p:spPr>
              <a:xfrm>
                <a:off x="5327" y="1779"/>
                <a:ext cx="208" cy="165"/>
              </a:xfrm>
              <a:custGeom>
                <a:avLst/>
                <a:gdLst/>
                <a:ahLst/>
                <a:cxnLst/>
                <a:pathLst>
                  <a:path w="208" h="165">
                    <a:moveTo>
                      <a:pt x="19" y="61"/>
                    </a:moveTo>
                    <a:lnTo>
                      <a:pt x="186" y="31"/>
                    </a:lnTo>
                    <a:lnTo>
                      <a:pt x="184" y="2"/>
                    </a:lnTo>
                    <a:lnTo>
                      <a:pt x="191" y="0"/>
                    </a:lnTo>
                    <a:lnTo>
                      <a:pt x="198" y="0"/>
                    </a:lnTo>
                    <a:lnTo>
                      <a:pt x="207" y="116"/>
                    </a:lnTo>
                    <a:lnTo>
                      <a:pt x="19" y="164"/>
                    </a:lnTo>
                    <a:lnTo>
                      <a:pt x="10" y="162"/>
                    </a:lnTo>
                    <a:lnTo>
                      <a:pt x="0" y="25"/>
                    </a:lnTo>
                    <a:lnTo>
                      <a:pt x="7" y="23"/>
                    </a:lnTo>
                    <a:lnTo>
                      <a:pt x="15" y="23"/>
                    </a:lnTo>
                    <a:lnTo>
                      <a:pt x="24" y="146"/>
                    </a:lnTo>
                    <a:lnTo>
                      <a:pt x="191" y="108"/>
                    </a:lnTo>
                    <a:lnTo>
                      <a:pt x="187" y="43"/>
                    </a:lnTo>
                    <a:lnTo>
                      <a:pt x="19" y="74"/>
                    </a:lnTo>
                    <a:lnTo>
                      <a:pt x="19" y="61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5" name="任意多边形 544869"/>
              <p:cNvSpPr/>
              <p:nvPr/>
            </p:nvSpPr>
            <p:spPr>
              <a:xfrm>
                <a:off x="5512" y="1782"/>
                <a:ext cx="17" cy="29"/>
              </a:xfrm>
              <a:custGeom>
                <a:avLst/>
                <a:gdLst/>
                <a:ahLst/>
                <a:cxnLst/>
                <a:pathLst>
                  <a:path w="17" h="29">
                    <a:moveTo>
                      <a:pt x="13" y="0"/>
                    </a:moveTo>
                    <a:lnTo>
                      <a:pt x="14" y="12"/>
                    </a:lnTo>
                    <a:lnTo>
                      <a:pt x="16" y="28"/>
                    </a:lnTo>
                    <a:lnTo>
                      <a:pt x="2" y="28"/>
                    </a:ln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6" name="任意多边形 544870"/>
              <p:cNvSpPr/>
              <p:nvPr/>
            </p:nvSpPr>
            <p:spPr>
              <a:xfrm>
                <a:off x="5515" y="1821"/>
                <a:ext cx="17" cy="68"/>
              </a:xfrm>
              <a:custGeom>
                <a:avLst/>
                <a:gdLst/>
                <a:ahLst/>
                <a:cxnLst/>
                <a:pathLst>
                  <a:path w="17" h="68">
                    <a:moveTo>
                      <a:pt x="10" y="0"/>
                    </a:moveTo>
                    <a:lnTo>
                      <a:pt x="10" y="6"/>
                    </a:lnTo>
                    <a:lnTo>
                      <a:pt x="16" y="67"/>
                    </a:lnTo>
                    <a:lnTo>
                      <a:pt x="5" y="66"/>
                    </a:lnTo>
                    <a:lnTo>
                      <a:pt x="0" y="2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7" name="任意多边形 544871"/>
              <p:cNvSpPr/>
              <p:nvPr/>
            </p:nvSpPr>
            <p:spPr>
              <a:xfrm>
                <a:off x="5327" y="1805"/>
                <a:ext cx="20" cy="139"/>
              </a:xfrm>
              <a:custGeom>
                <a:avLst/>
                <a:gdLst/>
                <a:ahLst/>
                <a:cxnLst/>
                <a:pathLst>
                  <a:path w="20" h="139">
                    <a:moveTo>
                      <a:pt x="8" y="0"/>
                    </a:moveTo>
                    <a:lnTo>
                      <a:pt x="8" y="13"/>
                    </a:lnTo>
                    <a:lnTo>
                      <a:pt x="19" y="138"/>
                    </a:lnTo>
                    <a:lnTo>
                      <a:pt x="10" y="136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8" name="任意多边形 544872"/>
              <p:cNvSpPr/>
              <p:nvPr/>
            </p:nvSpPr>
            <p:spPr>
              <a:xfrm>
                <a:off x="5351" y="1888"/>
                <a:ext cx="176" cy="43"/>
              </a:xfrm>
              <a:custGeom>
                <a:avLst/>
                <a:gdLst/>
                <a:ahLst/>
                <a:cxnLst/>
                <a:pathLst>
                  <a:path w="176" h="43">
                    <a:moveTo>
                      <a:pt x="175" y="0"/>
                    </a:moveTo>
                    <a:lnTo>
                      <a:pt x="0" y="42"/>
                    </a:lnTo>
                    <a:lnTo>
                      <a:pt x="0" y="40"/>
                    </a:lnTo>
                    <a:lnTo>
                      <a:pt x="168" y="0"/>
                    </a:lnTo>
                    <a:lnTo>
                      <a:pt x="175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09" name="任意多边形 544873"/>
              <p:cNvSpPr/>
              <p:nvPr/>
            </p:nvSpPr>
            <p:spPr>
              <a:xfrm>
                <a:off x="5346" y="1810"/>
                <a:ext cx="177" cy="35"/>
              </a:xfrm>
              <a:custGeom>
                <a:avLst/>
                <a:gdLst/>
                <a:ahLst/>
                <a:cxnLst/>
                <a:pathLst>
                  <a:path w="177" h="35">
                    <a:moveTo>
                      <a:pt x="176" y="0"/>
                    </a:moveTo>
                    <a:lnTo>
                      <a:pt x="157" y="3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169" y="0"/>
                    </a:lnTo>
                    <a:lnTo>
                      <a:pt x="17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0" name="任意多边形 544874"/>
              <p:cNvSpPr/>
              <p:nvPr/>
            </p:nvSpPr>
            <p:spPr>
              <a:xfrm>
                <a:off x="5367" y="1843"/>
                <a:ext cx="116" cy="106"/>
              </a:xfrm>
              <a:custGeom>
                <a:avLst/>
                <a:gdLst/>
                <a:ahLst/>
                <a:cxnLst/>
                <a:pathLst>
                  <a:path w="116" h="106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2" y="33"/>
                    </a:lnTo>
                    <a:lnTo>
                      <a:pt x="4" y="52"/>
                    </a:lnTo>
                    <a:lnTo>
                      <a:pt x="5" y="70"/>
                    </a:lnTo>
                    <a:lnTo>
                      <a:pt x="7" y="87"/>
                    </a:lnTo>
                    <a:lnTo>
                      <a:pt x="8" y="99"/>
                    </a:lnTo>
                    <a:lnTo>
                      <a:pt x="10" y="103"/>
                    </a:lnTo>
                    <a:lnTo>
                      <a:pt x="10" y="103"/>
                    </a:lnTo>
                    <a:lnTo>
                      <a:pt x="11" y="103"/>
                    </a:lnTo>
                    <a:lnTo>
                      <a:pt x="11" y="104"/>
                    </a:lnTo>
                    <a:lnTo>
                      <a:pt x="12" y="104"/>
                    </a:lnTo>
                    <a:lnTo>
                      <a:pt x="12" y="105"/>
                    </a:lnTo>
                    <a:lnTo>
                      <a:pt x="13" y="105"/>
                    </a:lnTo>
                    <a:lnTo>
                      <a:pt x="13" y="105"/>
                    </a:lnTo>
                    <a:lnTo>
                      <a:pt x="102" y="104"/>
                    </a:lnTo>
                    <a:lnTo>
                      <a:pt x="115" y="99"/>
                    </a:lnTo>
                    <a:lnTo>
                      <a:pt x="10" y="99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1" name="任意多边形 544875"/>
              <p:cNvSpPr/>
              <p:nvPr/>
            </p:nvSpPr>
            <p:spPr>
              <a:xfrm>
                <a:off x="5381" y="1937"/>
                <a:ext cx="110" cy="17"/>
              </a:xfrm>
              <a:custGeom>
                <a:avLst/>
                <a:gdLst/>
                <a:ahLst/>
                <a:cxnLst/>
                <a:pathLst>
                  <a:path w="110" h="17">
                    <a:moveTo>
                      <a:pt x="10" y="0"/>
                    </a:moveTo>
                    <a:lnTo>
                      <a:pt x="109" y="4"/>
                    </a:lnTo>
                    <a:lnTo>
                      <a:pt x="95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2" name="任意多边形 544876"/>
              <p:cNvSpPr/>
              <p:nvPr/>
            </p:nvSpPr>
            <p:spPr>
              <a:xfrm>
                <a:off x="5368" y="1839"/>
                <a:ext cx="23" cy="104"/>
              </a:xfrm>
              <a:custGeom>
                <a:avLst/>
                <a:gdLst/>
                <a:ahLst/>
                <a:cxnLst/>
                <a:pathLst>
                  <a:path w="23" h="104">
                    <a:moveTo>
                      <a:pt x="11" y="103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3"/>
                    </a:lnTo>
                    <a:lnTo>
                      <a:pt x="22" y="98"/>
                    </a:lnTo>
                    <a:lnTo>
                      <a:pt x="11" y="10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3" name="任意多边形 544877"/>
              <p:cNvSpPr/>
              <p:nvPr/>
            </p:nvSpPr>
            <p:spPr>
              <a:xfrm>
                <a:off x="5487" y="1819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3" y="33"/>
                    </a:lnTo>
                    <a:lnTo>
                      <a:pt x="4" y="51"/>
                    </a:lnTo>
                    <a:lnTo>
                      <a:pt x="6" y="69"/>
                    </a:lnTo>
                    <a:lnTo>
                      <a:pt x="7" y="84"/>
                    </a:lnTo>
                    <a:lnTo>
                      <a:pt x="9" y="96"/>
                    </a:lnTo>
                    <a:lnTo>
                      <a:pt x="9" y="100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101"/>
                    </a:lnTo>
                    <a:lnTo>
                      <a:pt x="12" y="101"/>
                    </a:lnTo>
                    <a:lnTo>
                      <a:pt x="12" y="102"/>
                    </a:lnTo>
                    <a:lnTo>
                      <a:pt x="13" y="102"/>
                    </a:lnTo>
                    <a:lnTo>
                      <a:pt x="99" y="101"/>
                    </a:lnTo>
                    <a:lnTo>
                      <a:pt x="112" y="97"/>
                    </a:lnTo>
                    <a:lnTo>
                      <a:pt x="10" y="96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4" name="任意多边形 544878"/>
              <p:cNvSpPr/>
              <p:nvPr/>
            </p:nvSpPr>
            <p:spPr>
              <a:xfrm>
                <a:off x="5500" y="1910"/>
                <a:ext cx="106" cy="17"/>
              </a:xfrm>
              <a:custGeom>
                <a:avLst/>
                <a:gdLst/>
                <a:ahLst/>
                <a:cxnLst/>
                <a:pathLst>
                  <a:path w="106" h="17">
                    <a:moveTo>
                      <a:pt x="10" y="0"/>
                    </a:moveTo>
                    <a:lnTo>
                      <a:pt x="105" y="6"/>
                    </a:lnTo>
                    <a:lnTo>
                      <a:pt x="91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15" name="任意多边形 544879"/>
              <p:cNvSpPr/>
              <p:nvPr/>
            </p:nvSpPr>
            <p:spPr>
              <a:xfrm>
                <a:off x="5487" y="1816"/>
                <a:ext cx="23" cy="100"/>
              </a:xfrm>
              <a:custGeom>
                <a:avLst/>
                <a:gdLst/>
                <a:ahLst/>
                <a:cxnLst/>
                <a:pathLst>
                  <a:path w="23" h="100">
                    <a:moveTo>
                      <a:pt x="11" y="99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22" y="94"/>
                    </a:lnTo>
                    <a:lnTo>
                      <a:pt x="11" y="99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4016" name="椭圆 544880"/>
            <p:cNvSpPr/>
            <p:nvPr/>
          </p:nvSpPr>
          <p:spPr>
            <a:xfrm>
              <a:off x="3498" y="2397"/>
              <a:ext cx="600" cy="59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4017" name="矩形 544881"/>
            <p:cNvSpPr/>
            <p:nvPr/>
          </p:nvSpPr>
          <p:spPr>
            <a:xfrm>
              <a:off x="3487" y="2810"/>
              <a:ext cx="67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Receive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grpSp>
          <p:nvGrpSpPr>
            <p:cNvPr id="124018" name="组合 544882"/>
            <p:cNvGrpSpPr/>
            <p:nvPr/>
          </p:nvGrpSpPr>
          <p:grpSpPr>
            <a:xfrm>
              <a:off x="3587" y="2505"/>
              <a:ext cx="367" cy="327"/>
              <a:chOff x="3735" y="2622"/>
              <a:chExt cx="416" cy="377"/>
            </a:xfrm>
          </p:grpSpPr>
          <p:sp>
            <p:nvSpPr>
              <p:cNvPr id="124019" name="椭圆 544883"/>
              <p:cNvSpPr/>
              <p:nvPr/>
            </p:nvSpPr>
            <p:spPr>
              <a:xfrm>
                <a:off x="3772" y="2622"/>
                <a:ext cx="379" cy="377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4020" name="任意多边形 544884"/>
              <p:cNvSpPr/>
              <p:nvPr/>
            </p:nvSpPr>
            <p:spPr>
              <a:xfrm>
                <a:off x="3803" y="2808"/>
                <a:ext cx="335" cy="127"/>
              </a:xfrm>
              <a:custGeom>
                <a:avLst/>
                <a:gdLst/>
                <a:ahLst/>
                <a:cxnLst/>
                <a:pathLst>
                  <a:path w="335" h="127">
                    <a:moveTo>
                      <a:pt x="304" y="0"/>
                    </a:moveTo>
                    <a:lnTo>
                      <a:pt x="334" y="17"/>
                    </a:lnTo>
                    <a:lnTo>
                      <a:pt x="207" y="126"/>
                    </a:lnTo>
                    <a:lnTo>
                      <a:pt x="0" y="70"/>
                    </a:lnTo>
                    <a:lnTo>
                      <a:pt x="10" y="34"/>
                    </a:lnTo>
                    <a:lnTo>
                      <a:pt x="304" y="0"/>
                    </a:lnTo>
                  </a:path>
                </a:pathLst>
              </a:custGeom>
              <a:solidFill>
                <a:srgbClr val="96969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1" name="任意多边形 544885"/>
              <p:cNvSpPr/>
              <p:nvPr/>
            </p:nvSpPr>
            <p:spPr>
              <a:xfrm>
                <a:off x="3808" y="2754"/>
                <a:ext cx="201" cy="134"/>
              </a:xfrm>
              <a:custGeom>
                <a:avLst/>
                <a:gdLst/>
                <a:ahLst/>
                <a:cxnLst/>
                <a:pathLst>
                  <a:path w="201" h="134">
                    <a:moveTo>
                      <a:pt x="0" y="0"/>
                    </a:moveTo>
                    <a:lnTo>
                      <a:pt x="0" y="90"/>
                    </a:lnTo>
                    <a:lnTo>
                      <a:pt x="200" y="133"/>
                    </a:lnTo>
                    <a:lnTo>
                      <a:pt x="200" y="42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2" name="任意多边形 544886"/>
              <p:cNvSpPr/>
              <p:nvPr/>
            </p:nvSpPr>
            <p:spPr>
              <a:xfrm>
                <a:off x="3827" y="2790"/>
                <a:ext cx="128" cy="86"/>
              </a:xfrm>
              <a:custGeom>
                <a:avLst/>
                <a:gdLst/>
                <a:ahLst/>
                <a:cxnLst/>
                <a:pathLst>
                  <a:path w="128" h="86">
                    <a:moveTo>
                      <a:pt x="0" y="0"/>
                    </a:moveTo>
                    <a:lnTo>
                      <a:pt x="0" y="57"/>
                    </a:lnTo>
                    <a:lnTo>
                      <a:pt x="127" y="85"/>
                    </a:lnTo>
                    <a:lnTo>
                      <a:pt x="127" y="27"/>
                    </a:lnTo>
                    <a:lnTo>
                      <a:pt x="45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3" name="任意多边形 544887"/>
              <p:cNvSpPr/>
              <p:nvPr/>
            </p:nvSpPr>
            <p:spPr>
              <a:xfrm>
                <a:off x="4008" y="2724"/>
                <a:ext cx="101" cy="162"/>
              </a:xfrm>
              <a:custGeom>
                <a:avLst/>
                <a:gdLst/>
                <a:ahLst/>
                <a:cxnLst/>
                <a:pathLst>
                  <a:path w="101" h="162">
                    <a:moveTo>
                      <a:pt x="0" y="161"/>
                    </a:moveTo>
                    <a:lnTo>
                      <a:pt x="0" y="70"/>
                    </a:lnTo>
                    <a:lnTo>
                      <a:pt x="100" y="0"/>
                    </a:lnTo>
                    <a:lnTo>
                      <a:pt x="100" y="82"/>
                    </a:lnTo>
                    <a:lnTo>
                      <a:pt x="0" y="161"/>
                    </a:lnTo>
                  </a:path>
                </a:pathLst>
              </a:custGeom>
              <a:solidFill>
                <a:srgbClr val="CEA24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4" name="任意多边形 544888"/>
              <p:cNvSpPr/>
              <p:nvPr/>
            </p:nvSpPr>
            <p:spPr>
              <a:xfrm>
                <a:off x="4017" y="2743"/>
                <a:ext cx="85" cy="90"/>
              </a:xfrm>
              <a:custGeom>
                <a:avLst/>
                <a:gdLst/>
                <a:ahLst/>
                <a:cxnLst/>
                <a:pathLst>
                  <a:path w="85" h="90">
                    <a:moveTo>
                      <a:pt x="0" y="89"/>
                    </a:moveTo>
                    <a:lnTo>
                      <a:pt x="0" y="60"/>
                    </a:lnTo>
                    <a:lnTo>
                      <a:pt x="84" y="0"/>
                    </a:lnTo>
                    <a:lnTo>
                      <a:pt x="84" y="24"/>
                    </a:lnTo>
                    <a:lnTo>
                      <a:pt x="0" y="89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5" name="任意多边形 544889"/>
              <p:cNvSpPr/>
              <p:nvPr/>
            </p:nvSpPr>
            <p:spPr>
              <a:xfrm>
                <a:off x="4031" y="2776"/>
                <a:ext cx="19" cy="59"/>
              </a:xfrm>
              <a:custGeom>
                <a:avLst/>
                <a:gdLst/>
                <a:ahLst/>
                <a:cxnLst/>
                <a:pathLst>
                  <a:path w="19" h="59">
                    <a:moveTo>
                      <a:pt x="0" y="58"/>
                    </a:moveTo>
                    <a:lnTo>
                      <a:pt x="0" y="10"/>
                    </a:lnTo>
                    <a:lnTo>
                      <a:pt x="18" y="0"/>
                    </a:lnTo>
                    <a:lnTo>
                      <a:pt x="18" y="46"/>
                    </a:lnTo>
                    <a:lnTo>
                      <a:pt x="0" y="58"/>
                    </a:lnTo>
                  </a:path>
                </a:pathLst>
              </a:custGeom>
              <a:solidFill>
                <a:srgbClr val="CEA24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6" name="任意多边形 544890"/>
              <p:cNvSpPr/>
              <p:nvPr/>
            </p:nvSpPr>
            <p:spPr>
              <a:xfrm>
                <a:off x="3808" y="2686"/>
                <a:ext cx="301" cy="112"/>
              </a:xfrm>
              <a:custGeom>
                <a:avLst/>
                <a:gdLst/>
                <a:ahLst/>
                <a:cxnLst/>
                <a:pathLst>
                  <a:path w="301" h="112">
                    <a:moveTo>
                      <a:pt x="199" y="111"/>
                    </a:moveTo>
                    <a:lnTo>
                      <a:pt x="300" y="36"/>
                    </a:lnTo>
                    <a:lnTo>
                      <a:pt x="119" y="0"/>
                    </a:lnTo>
                    <a:lnTo>
                      <a:pt x="0" y="68"/>
                    </a:lnTo>
                    <a:lnTo>
                      <a:pt x="199" y="111"/>
                    </a:lnTo>
                  </a:path>
                </a:pathLst>
              </a:custGeom>
              <a:solidFill>
                <a:srgbClr val="F4EAD4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7" name="任意多边形 544891"/>
              <p:cNvSpPr/>
              <p:nvPr/>
            </p:nvSpPr>
            <p:spPr>
              <a:xfrm>
                <a:off x="3855" y="2710"/>
                <a:ext cx="24" cy="37"/>
              </a:xfrm>
              <a:custGeom>
                <a:avLst/>
                <a:gdLst/>
                <a:ahLst/>
                <a:cxnLst/>
                <a:pathLst>
                  <a:path w="24" h="37">
                    <a:moveTo>
                      <a:pt x="19" y="0"/>
                    </a:moveTo>
                    <a:lnTo>
                      <a:pt x="3" y="0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2" y="33"/>
                    </a:lnTo>
                    <a:lnTo>
                      <a:pt x="3" y="34"/>
                    </a:lnTo>
                    <a:lnTo>
                      <a:pt x="4" y="34"/>
                    </a:lnTo>
                    <a:lnTo>
                      <a:pt x="6" y="35"/>
                    </a:lnTo>
                    <a:lnTo>
                      <a:pt x="8" y="36"/>
                    </a:lnTo>
                    <a:lnTo>
                      <a:pt x="11" y="36"/>
                    </a:lnTo>
                    <a:lnTo>
                      <a:pt x="13" y="36"/>
                    </a:lnTo>
                    <a:lnTo>
                      <a:pt x="15" y="35"/>
                    </a:lnTo>
                    <a:lnTo>
                      <a:pt x="17" y="34"/>
                    </a:lnTo>
                    <a:lnTo>
                      <a:pt x="19" y="34"/>
                    </a:lnTo>
                    <a:lnTo>
                      <a:pt x="20" y="33"/>
                    </a:lnTo>
                    <a:lnTo>
                      <a:pt x="21" y="32"/>
                    </a:lnTo>
                    <a:lnTo>
                      <a:pt x="22" y="31"/>
                    </a:lnTo>
                    <a:lnTo>
                      <a:pt x="23" y="30"/>
                    </a:lnTo>
                    <a:lnTo>
                      <a:pt x="19" y="0"/>
                    </a:lnTo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8" name="任意多边形 544892"/>
              <p:cNvSpPr/>
              <p:nvPr/>
            </p:nvSpPr>
            <p:spPr>
              <a:xfrm>
                <a:off x="3858" y="2706"/>
                <a:ext cx="19" cy="18"/>
              </a:xfrm>
              <a:custGeom>
                <a:avLst/>
                <a:gdLst/>
                <a:ahLst/>
                <a:cxnLst/>
                <a:pathLst>
                  <a:path w="19" h="18">
                    <a:moveTo>
                      <a:pt x="9" y="17"/>
                    </a:moveTo>
                    <a:lnTo>
                      <a:pt x="10" y="14"/>
                    </a:lnTo>
                    <a:lnTo>
                      <a:pt x="12" y="14"/>
                    </a:lnTo>
                    <a:lnTo>
                      <a:pt x="13" y="14"/>
                    </a:lnTo>
                    <a:lnTo>
                      <a:pt x="15" y="13"/>
                    </a:lnTo>
                    <a:lnTo>
                      <a:pt x="16" y="11"/>
                    </a:lnTo>
                    <a:lnTo>
                      <a:pt x="17" y="10"/>
                    </a:lnTo>
                    <a:lnTo>
                      <a:pt x="18" y="7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2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6" y="14"/>
                    </a:lnTo>
                    <a:lnTo>
                      <a:pt x="9" y="17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29" name="任意多边形 544893"/>
              <p:cNvSpPr/>
              <p:nvPr/>
            </p:nvSpPr>
            <p:spPr>
              <a:xfrm>
                <a:off x="3917" y="2675"/>
                <a:ext cx="23" cy="37"/>
              </a:xfrm>
              <a:custGeom>
                <a:avLst/>
                <a:gdLst/>
                <a:ahLst/>
                <a:cxnLst/>
                <a:pathLst>
                  <a:path w="23" h="37">
                    <a:moveTo>
                      <a:pt x="18" y="0"/>
                    </a:moveTo>
                    <a:lnTo>
                      <a:pt x="3" y="0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3" y="34"/>
                    </a:lnTo>
                    <a:lnTo>
                      <a:pt x="5" y="34"/>
                    </a:lnTo>
                    <a:lnTo>
                      <a:pt x="6" y="35"/>
                    </a:lnTo>
                    <a:lnTo>
                      <a:pt x="9" y="36"/>
                    </a:lnTo>
                    <a:lnTo>
                      <a:pt x="11" y="36"/>
                    </a:lnTo>
                    <a:lnTo>
                      <a:pt x="12" y="36"/>
                    </a:lnTo>
                    <a:lnTo>
                      <a:pt x="15" y="35"/>
                    </a:lnTo>
                    <a:lnTo>
                      <a:pt x="16" y="34"/>
                    </a:lnTo>
                    <a:lnTo>
                      <a:pt x="18" y="34"/>
                    </a:lnTo>
                    <a:lnTo>
                      <a:pt x="20" y="33"/>
                    </a:lnTo>
                    <a:lnTo>
                      <a:pt x="21" y="32"/>
                    </a:lnTo>
                    <a:lnTo>
                      <a:pt x="22" y="31"/>
                    </a:lnTo>
                    <a:lnTo>
                      <a:pt x="22" y="30"/>
                    </a:lnTo>
                    <a:lnTo>
                      <a:pt x="18" y="0"/>
                    </a:lnTo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0" name="任意多边形 544894"/>
              <p:cNvSpPr/>
              <p:nvPr/>
            </p:nvSpPr>
            <p:spPr>
              <a:xfrm>
                <a:off x="3920" y="2670"/>
                <a:ext cx="18" cy="19"/>
              </a:xfrm>
              <a:custGeom>
                <a:avLst/>
                <a:gdLst/>
                <a:ahLst/>
                <a:cxnLst/>
                <a:pathLst>
                  <a:path w="18" h="19">
                    <a:moveTo>
                      <a:pt x="8" y="18"/>
                    </a:moveTo>
                    <a:lnTo>
                      <a:pt x="9" y="18"/>
                    </a:lnTo>
                    <a:lnTo>
                      <a:pt x="12" y="18"/>
                    </a:lnTo>
                    <a:lnTo>
                      <a:pt x="13" y="18"/>
                    </a:lnTo>
                    <a:lnTo>
                      <a:pt x="14" y="15"/>
                    </a:lnTo>
                    <a:lnTo>
                      <a:pt x="15" y="13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17" y="9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1" y="13"/>
                    </a:lnTo>
                    <a:lnTo>
                      <a:pt x="2" y="15"/>
                    </a:lnTo>
                    <a:lnTo>
                      <a:pt x="3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8" y="18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1" name="任意多边形 544895"/>
              <p:cNvSpPr/>
              <p:nvPr/>
            </p:nvSpPr>
            <p:spPr>
              <a:xfrm>
                <a:off x="3985" y="2743"/>
                <a:ext cx="23" cy="36"/>
              </a:xfrm>
              <a:custGeom>
                <a:avLst/>
                <a:gdLst/>
                <a:ahLst/>
                <a:cxnLst/>
                <a:pathLst>
                  <a:path w="23" h="36">
                    <a:moveTo>
                      <a:pt x="18" y="0"/>
                    </a:moveTo>
                    <a:lnTo>
                      <a:pt x="3" y="0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1" y="32"/>
                    </a:lnTo>
                    <a:lnTo>
                      <a:pt x="3" y="33"/>
                    </a:lnTo>
                    <a:lnTo>
                      <a:pt x="4" y="34"/>
                    </a:lnTo>
                    <a:lnTo>
                      <a:pt x="6" y="34"/>
                    </a:lnTo>
                    <a:lnTo>
                      <a:pt x="8" y="35"/>
                    </a:lnTo>
                    <a:lnTo>
                      <a:pt x="11" y="35"/>
                    </a:lnTo>
                    <a:lnTo>
                      <a:pt x="12" y="35"/>
                    </a:lnTo>
                    <a:lnTo>
                      <a:pt x="14" y="34"/>
                    </a:lnTo>
                    <a:lnTo>
                      <a:pt x="16" y="34"/>
                    </a:lnTo>
                    <a:lnTo>
                      <a:pt x="18" y="33"/>
                    </a:lnTo>
                    <a:lnTo>
                      <a:pt x="20" y="32"/>
                    </a:lnTo>
                    <a:lnTo>
                      <a:pt x="20" y="31"/>
                    </a:lnTo>
                    <a:lnTo>
                      <a:pt x="21" y="30"/>
                    </a:lnTo>
                    <a:lnTo>
                      <a:pt x="22" y="29"/>
                    </a:lnTo>
                    <a:lnTo>
                      <a:pt x="21" y="29"/>
                    </a:lnTo>
                    <a:lnTo>
                      <a:pt x="22" y="29"/>
                    </a:lnTo>
                    <a:lnTo>
                      <a:pt x="18" y="0"/>
                    </a:lnTo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2" name="任意多边形 544896"/>
              <p:cNvSpPr/>
              <p:nvPr/>
            </p:nvSpPr>
            <p:spPr>
              <a:xfrm>
                <a:off x="3988" y="2740"/>
                <a:ext cx="19" cy="18"/>
              </a:xfrm>
              <a:custGeom>
                <a:avLst/>
                <a:gdLst/>
                <a:ahLst/>
                <a:cxnLst/>
                <a:pathLst>
                  <a:path w="19" h="18">
                    <a:moveTo>
                      <a:pt x="9" y="17"/>
                    </a:moveTo>
                    <a:lnTo>
                      <a:pt x="10" y="17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8" y="9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17" y="4"/>
                    </a:lnTo>
                    <a:lnTo>
                      <a:pt x="16" y="3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7" y="17"/>
                    </a:lnTo>
                    <a:lnTo>
                      <a:pt x="9" y="17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3" name="任意多边形 544897"/>
              <p:cNvSpPr/>
              <p:nvPr/>
            </p:nvSpPr>
            <p:spPr>
              <a:xfrm>
                <a:off x="4041" y="2703"/>
                <a:ext cx="23" cy="37"/>
              </a:xfrm>
              <a:custGeom>
                <a:avLst/>
                <a:gdLst/>
                <a:ahLst/>
                <a:cxnLst/>
                <a:pathLst>
                  <a:path w="23" h="37">
                    <a:moveTo>
                      <a:pt x="18" y="0"/>
                    </a:moveTo>
                    <a:lnTo>
                      <a:pt x="3" y="0"/>
                    </a:lnTo>
                    <a:lnTo>
                      <a:pt x="0" y="3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3" y="34"/>
                    </a:lnTo>
                    <a:lnTo>
                      <a:pt x="4" y="35"/>
                    </a:lnTo>
                    <a:lnTo>
                      <a:pt x="6" y="36"/>
                    </a:lnTo>
                    <a:lnTo>
                      <a:pt x="8" y="36"/>
                    </a:lnTo>
                    <a:lnTo>
                      <a:pt x="11" y="36"/>
                    </a:lnTo>
                    <a:lnTo>
                      <a:pt x="12" y="36"/>
                    </a:lnTo>
                    <a:lnTo>
                      <a:pt x="14" y="36"/>
                    </a:lnTo>
                    <a:lnTo>
                      <a:pt x="16" y="35"/>
                    </a:lnTo>
                    <a:lnTo>
                      <a:pt x="18" y="34"/>
                    </a:lnTo>
                    <a:lnTo>
                      <a:pt x="20" y="33"/>
                    </a:lnTo>
                    <a:lnTo>
                      <a:pt x="20" y="32"/>
                    </a:lnTo>
                    <a:lnTo>
                      <a:pt x="21" y="32"/>
                    </a:lnTo>
                    <a:lnTo>
                      <a:pt x="22" y="30"/>
                    </a:lnTo>
                    <a:lnTo>
                      <a:pt x="18" y="0"/>
                    </a:lnTo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4" name="任意多边形 544898"/>
              <p:cNvSpPr/>
              <p:nvPr/>
            </p:nvSpPr>
            <p:spPr>
              <a:xfrm>
                <a:off x="4044" y="2700"/>
                <a:ext cx="19" cy="19"/>
              </a:xfrm>
              <a:custGeom>
                <a:avLst/>
                <a:gdLst/>
                <a:ahLst/>
                <a:cxnLst/>
                <a:pathLst>
                  <a:path w="19" h="19">
                    <a:moveTo>
                      <a:pt x="9" y="18"/>
                    </a:moveTo>
                    <a:lnTo>
                      <a:pt x="10" y="18"/>
                    </a:lnTo>
                    <a:lnTo>
                      <a:pt x="12" y="18"/>
                    </a:lnTo>
                    <a:lnTo>
                      <a:pt x="14" y="15"/>
                    </a:lnTo>
                    <a:lnTo>
                      <a:pt x="15" y="13"/>
                    </a:lnTo>
                    <a:lnTo>
                      <a:pt x="16" y="13"/>
                    </a:lnTo>
                    <a:lnTo>
                      <a:pt x="18" y="12"/>
                    </a:lnTo>
                    <a:lnTo>
                      <a:pt x="18" y="10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6" y="3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7" y="18"/>
                    </a:lnTo>
                    <a:lnTo>
                      <a:pt x="9" y="18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5" name="任意多边形 544899"/>
              <p:cNvSpPr/>
              <p:nvPr/>
            </p:nvSpPr>
            <p:spPr>
              <a:xfrm>
                <a:off x="4055" y="2757"/>
                <a:ext cx="19" cy="59"/>
              </a:xfrm>
              <a:custGeom>
                <a:avLst/>
                <a:gdLst/>
                <a:ahLst/>
                <a:cxnLst/>
                <a:pathLst>
                  <a:path w="19" h="59">
                    <a:moveTo>
                      <a:pt x="0" y="58"/>
                    </a:moveTo>
                    <a:lnTo>
                      <a:pt x="0" y="11"/>
                    </a:lnTo>
                    <a:lnTo>
                      <a:pt x="18" y="0"/>
                    </a:lnTo>
                    <a:lnTo>
                      <a:pt x="18" y="46"/>
                    </a:lnTo>
                    <a:lnTo>
                      <a:pt x="0" y="58"/>
                    </a:lnTo>
                  </a:path>
                </a:pathLst>
              </a:custGeom>
              <a:solidFill>
                <a:srgbClr val="CEA24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6" name="任意多边形 544900"/>
              <p:cNvSpPr/>
              <p:nvPr/>
            </p:nvSpPr>
            <p:spPr>
              <a:xfrm>
                <a:off x="4079" y="2737"/>
                <a:ext cx="19" cy="60"/>
              </a:xfrm>
              <a:custGeom>
                <a:avLst/>
                <a:gdLst/>
                <a:ahLst/>
                <a:cxnLst/>
                <a:pathLst>
                  <a:path w="19" h="60">
                    <a:moveTo>
                      <a:pt x="0" y="59"/>
                    </a:moveTo>
                    <a:lnTo>
                      <a:pt x="0" y="11"/>
                    </a:lnTo>
                    <a:lnTo>
                      <a:pt x="18" y="0"/>
                    </a:lnTo>
                    <a:lnTo>
                      <a:pt x="18" y="47"/>
                    </a:lnTo>
                    <a:lnTo>
                      <a:pt x="0" y="59"/>
                    </a:lnTo>
                  </a:path>
                </a:pathLst>
              </a:custGeom>
              <a:solidFill>
                <a:srgbClr val="CEA24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37" name="任意多边形 544901"/>
              <p:cNvSpPr/>
              <p:nvPr/>
            </p:nvSpPr>
            <p:spPr>
              <a:xfrm>
                <a:off x="3827" y="2804"/>
                <a:ext cx="128" cy="75"/>
              </a:xfrm>
              <a:custGeom>
                <a:avLst/>
                <a:gdLst/>
                <a:ahLst/>
                <a:cxnLst/>
                <a:pathLst>
                  <a:path w="128" h="75">
                    <a:moveTo>
                      <a:pt x="127" y="74"/>
                    </a:moveTo>
                    <a:lnTo>
                      <a:pt x="0" y="47"/>
                    </a:lnTo>
                    <a:lnTo>
                      <a:pt x="58" y="0"/>
                    </a:lnTo>
                    <a:lnTo>
                      <a:pt x="127" y="13"/>
                    </a:lnTo>
                    <a:lnTo>
                      <a:pt x="127" y="74"/>
                    </a:lnTo>
                  </a:path>
                </a:pathLst>
              </a:custGeom>
              <a:solidFill>
                <a:srgbClr val="969696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4038" name="组合 544902"/>
              <p:cNvGrpSpPr/>
              <p:nvPr/>
            </p:nvGrpSpPr>
            <p:grpSpPr>
              <a:xfrm>
                <a:off x="3921" y="2857"/>
                <a:ext cx="101" cy="70"/>
                <a:chOff x="3921" y="2857"/>
                <a:chExt cx="101" cy="70"/>
              </a:xfrm>
            </p:grpSpPr>
            <p:sp>
              <p:nvSpPr>
                <p:cNvPr id="124039" name="任意多边形 544903"/>
                <p:cNvSpPr/>
                <p:nvPr/>
              </p:nvSpPr>
              <p:spPr>
                <a:xfrm>
                  <a:off x="3922" y="2900"/>
                  <a:ext cx="23" cy="21"/>
                </a:xfrm>
                <a:custGeom>
                  <a:avLst/>
                  <a:gdLst/>
                  <a:ahLst/>
                  <a:cxnLst/>
                  <a:pathLst>
                    <a:path w="23" h="21">
                      <a:moveTo>
                        <a:pt x="0" y="0"/>
                      </a:moveTo>
                      <a:lnTo>
                        <a:pt x="0" y="13"/>
                      </a:lnTo>
                      <a:lnTo>
                        <a:pt x="22" y="20"/>
                      </a:lnTo>
                      <a:lnTo>
                        <a:pt x="22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0" name="任意多边形 544904"/>
                <p:cNvSpPr/>
                <p:nvPr/>
              </p:nvSpPr>
              <p:spPr>
                <a:xfrm>
                  <a:off x="3944" y="2896"/>
                  <a:ext cx="19" cy="25"/>
                </a:xfrm>
                <a:custGeom>
                  <a:avLst/>
                  <a:gdLst/>
                  <a:ahLst/>
                  <a:cxnLst/>
                  <a:pathLst>
                    <a:path w="19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8" y="0"/>
                      </a:lnTo>
                      <a:lnTo>
                        <a:pt x="18" y="13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1" name="任意多边形 544905"/>
                <p:cNvSpPr/>
                <p:nvPr/>
              </p:nvSpPr>
              <p:spPr>
                <a:xfrm>
                  <a:off x="3922" y="2890"/>
                  <a:ext cx="34" cy="19"/>
                </a:xfrm>
                <a:custGeom>
                  <a:avLst/>
                  <a:gdLst/>
                  <a:ahLst/>
                  <a:cxnLst/>
                  <a:pathLst>
                    <a:path w="34" h="19">
                      <a:moveTo>
                        <a:pt x="21" y="18"/>
                      </a:moveTo>
                      <a:lnTo>
                        <a:pt x="33" y="6"/>
                      </a:lnTo>
                      <a:lnTo>
                        <a:pt x="14" y="0"/>
                      </a:lnTo>
                      <a:lnTo>
                        <a:pt x="0" y="10"/>
                      </a:lnTo>
                      <a:lnTo>
                        <a:pt x="21" y="18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2" name="任意多边形 544906"/>
                <p:cNvSpPr/>
                <p:nvPr/>
              </p:nvSpPr>
              <p:spPr>
                <a:xfrm>
                  <a:off x="3922" y="2884"/>
                  <a:ext cx="23" cy="20"/>
                </a:xfrm>
                <a:custGeom>
                  <a:avLst/>
                  <a:gdLst/>
                  <a:ahLst/>
                  <a:cxnLst/>
                  <a:pathLst>
                    <a:path w="23" h="20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22" y="19"/>
                      </a:lnTo>
                      <a:lnTo>
                        <a:pt x="22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3" name="任意多边形 544907"/>
                <p:cNvSpPr/>
                <p:nvPr/>
              </p:nvSpPr>
              <p:spPr>
                <a:xfrm>
                  <a:off x="3944" y="2878"/>
                  <a:ext cx="19" cy="25"/>
                </a:xfrm>
                <a:custGeom>
                  <a:avLst/>
                  <a:gdLst/>
                  <a:ahLst/>
                  <a:cxnLst/>
                  <a:pathLst>
                    <a:path w="19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8" y="0"/>
                      </a:lnTo>
                      <a:lnTo>
                        <a:pt x="18" y="14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4" name="任意多边形 544908"/>
                <p:cNvSpPr/>
                <p:nvPr/>
              </p:nvSpPr>
              <p:spPr>
                <a:xfrm>
                  <a:off x="3923" y="2874"/>
                  <a:ext cx="33" cy="18"/>
                </a:xfrm>
                <a:custGeom>
                  <a:avLst/>
                  <a:gdLst/>
                  <a:ahLst/>
                  <a:cxnLst/>
                  <a:pathLst>
                    <a:path w="33" h="18">
                      <a:moveTo>
                        <a:pt x="21" y="17"/>
                      </a:moveTo>
                      <a:lnTo>
                        <a:pt x="32" y="5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21" y="17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5" name="任意多边形 544909"/>
                <p:cNvSpPr/>
                <p:nvPr/>
              </p:nvSpPr>
              <p:spPr>
                <a:xfrm>
                  <a:off x="3921" y="2867"/>
                  <a:ext cx="22" cy="21"/>
                </a:xfrm>
                <a:custGeom>
                  <a:avLst/>
                  <a:gdLst/>
                  <a:ahLst/>
                  <a:cxnLst/>
                  <a:pathLst>
                    <a:path w="22" h="21">
                      <a:moveTo>
                        <a:pt x="0" y="0"/>
                      </a:moveTo>
                      <a:lnTo>
                        <a:pt x="0" y="14"/>
                      </a:lnTo>
                      <a:lnTo>
                        <a:pt x="21" y="20"/>
                      </a:lnTo>
                      <a:lnTo>
                        <a:pt x="21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6" name="任意多边形 544910"/>
                <p:cNvSpPr/>
                <p:nvPr/>
              </p:nvSpPr>
              <p:spPr>
                <a:xfrm>
                  <a:off x="3942" y="2863"/>
                  <a:ext cx="19" cy="25"/>
                </a:xfrm>
                <a:custGeom>
                  <a:avLst/>
                  <a:gdLst/>
                  <a:ahLst/>
                  <a:cxnLst/>
                  <a:pathLst>
                    <a:path w="19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8" y="0"/>
                      </a:lnTo>
                      <a:lnTo>
                        <a:pt x="18" y="13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7" name="任意多边形 544911"/>
                <p:cNvSpPr/>
                <p:nvPr/>
              </p:nvSpPr>
              <p:spPr>
                <a:xfrm>
                  <a:off x="3922" y="2857"/>
                  <a:ext cx="33" cy="19"/>
                </a:xfrm>
                <a:custGeom>
                  <a:avLst/>
                  <a:gdLst/>
                  <a:ahLst/>
                  <a:cxnLst/>
                  <a:pathLst>
                    <a:path w="33" h="19">
                      <a:moveTo>
                        <a:pt x="21" y="18"/>
                      </a:moveTo>
                      <a:lnTo>
                        <a:pt x="32" y="6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21" y="18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8" name="任意多边形 544912"/>
                <p:cNvSpPr/>
                <p:nvPr/>
              </p:nvSpPr>
              <p:spPr>
                <a:xfrm>
                  <a:off x="3952" y="2903"/>
                  <a:ext cx="23" cy="21"/>
                </a:xfrm>
                <a:custGeom>
                  <a:avLst/>
                  <a:gdLst/>
                  <a:ahLst/>
                  <a:cxnLst/>
                  <a:pathLst>
                    <a:path w="23" h="21">
                      <a:moveTo>
                        <a:pt x="0" y="0"/>
                      </a:moveTo>
                      <a:lnTo>
                        <a:pt x="0" y="13"/>
                      </a:lnTo>
                      <a:lnTo>
                        <a:pt x="22" y="20"/>
                      </a:lnTo>
                      <a:lnTo>
                        <a:pt x="22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49" name="任意多边形 544913"/>
                <p:cNvSpPr/>
                <p:nvPr/>
              </p:nvSpPr>
              <p:spPr>
                <a:xfrm>
                  <a:off x="3974" y="2899"/>
                  <a:ext cx="18" cy="25"/>
                </a:xfrm>
                <a:custGeom>
                  <a:avLst/>
                  <a:gdLst/>
                  <a:ahLst/>
                  <a:cxnLst/>
                  <a:pathLst>
                    <a:path w="18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7" y="0"/>
                      </a:lnTo>
                      <a:lnTo>
                        <a:pt x="17" y="14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0" name="任意多边形 544914"/>
                <p:cNvSpPr/>
                <p:nvPr/>
              </p:nvSpPr>
              <p:spPr>
                <a:xfrm>
                  <a:off x="3952" y="2893"/>
                  <a:ext cx="34" cy="19"/>
                </a:xfrm>
                <a:custGeom>
                  <a:avLst/>
                  <a:gdLst/>
                  <a:ahLst/>
                  <a:cxnLst/>
                  <a:pathLst>
                    <a:path w="34" h="19">
                      <a:moveTo>
                        <a:pt x="21" y="18"/>
                      </a:moveTo>
                      <a:lnTo>
                        <a:pt x="33" y="6"/>
                      </a:lnTo>
                      <a:lnTo>
                        <a:pt x="14" y="0"/>
                      </a:lnTo>
                      <a:lnTo>
                        <a:pt x="0" y="10"/>
                      </a:lnTo>
                      <a:lnTo>
                        <a:pt x="21" y="18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1" name="任意多边形 544915"/>
                <p:cNvSpPr/>
                <p:nvPr/>
              </p:nvSpPr>
              <p:spPr>
                <a:xfrm>
                  <a:off x="3952" y="2887"/>
                  <a:ext cx="22" cy="21"/>
                </a:xfrm>
                <a:custGeom>
                  <a:avLst/>
                  <a:gdLst/>
                  <a:ahLst/>
                  <a:cxnLst/>
                  <a:pathLst>
                    <a:path w="22" h="21">
                      <a:moveTo>
                        <a:pt x="0" y="0"/>
                      </a:moveTo>
                      <a:lnTo>
                        <a:pt x="0" y="13"/>
                      </a:lnTo>
                      <a:lnTo>
                        <a:pt x="21" y="20"/>
                      </a:lnTo>
                      <a:lnTo>
                        <a:pt x="21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2" name="任意多边形 544916"/>
                <p:cNvSpPr/>
                <p:nvPr/>
              </p:nvSpPr>
              <p:spPr>
                <a:xfrm>
                  <a:off x="3973" y="2881"/>
                  <a:ext cx="18" cy="27"/>
                </a:xfrm>
                <a:custGeom>
                  <a:avLst/>
                  <a:gdLst/>
                  <a:ahLst/>
                  <a:cxnLst/>
                  <a:pathLst>
                    <a:path w="18" h="27">
                      <a:moveTo>
                        <a:pt x="0" y="26"/>
                      </a:moveTo>
                      <a:lnTo>
                        <a:pt x="0" y="10"/>
                      </a:lnTo>
                      <a:lnTo>
                        <a:pt x="17" y="0"/>
                      </a:lnTo>
                      <a:lnTo>
                        <a:pt x="17" y="14"/>
                      </a:lnTo>
                      <a:lnTo>
                        <a:pt x="0" y="26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3" name="任意多边形 544917"/>
                <p:cNvSpPr/>
                <p:nvPr/>
              </p:nvSpPr>
              <p:spPr>
                <a:xfrm>
                  <a:off x="3953" y="2877"/>
                  <a:ext cx="33" cy="19"/>
                </a:xfrm>
                <a:custGeom>
                  <a:avLst/>
                  <a:gdLst/>
                  <a:ahLst/>
                  <a:cxnLst/>
                  <a:pathLst>
                    <a:path w="33" h="19">
                      <a:moveTo>
                        <a:pt x="20" y="18"/>
                      </a:moveTo>
                      <a:lnTo>
                        <a:pt x="32" y="5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20" y="18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4" name="任意多边形 544918"/>
                <p:cNvSpPr/>
                <p:nvPr/>
              </p:nvSpPr>
              <p:spPr>
                <a:xfrm>
                  <a:off x="3951" y="2870"/>
                  <a:ext cx="22" cy="21"/>
                </a:xfrm>
                <a:custGeom>
                  <a:avLst/>
                  <a:gdLst/>
                  <a:ahLst/>
                  <a:cxnLst/>
                  <a:pathLst>
                    <a:path w="22" h="21">
                      <a:moveTo>
                        <a:pt x="0" y="0"/>
                      </a:moveTo>
                      <a:lnTo>
                        <a:pt x="0" y="13"/>
                      </a:lnTo>
                      <a:lnTo>
                        <a:pt x="21" y="20"/>
                      </a:lnTo>
                      <a:lnTo>
                        <a:pt x="21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5" name="任意多边形 544919"/>
                <p:cNvSpPr/>
                <p:nvPr/>
              </p:nvSpPr>
              <p:spPr>
                <a:xfrm>
                  <a:off x="3972" y="2866"/>
                  <a:ext cx="18" cy="25"/>
                </a:xfrm>
                <a:custGeom>
                  <a:avLst/>
                  <a:gdLst/>
                  <a:ahLst/>
                  <a:cxnLst/>
                  <a:pathLst>
                    <a:path w="18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7" y="0"/>
                      </a:lnTo>
                      <a:lnTo>
                        <a:pt x="17" y="13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6" name="任意多边形 544920"/>
                <p:cNvSpPr/>
                <p:nvPr/>
              </p:nvSpPr>
              <p:spPr>
                <a:xfrm>
                  <a:off x="3952" y="2861"/>
                  <a:ext cx="33" cy="18"/>
                </a:xfrm>
                <a:custGeom>
                  <a:avLst/>
                  <a:gdLst/>
                  <a:ahLst/>
                  <a:cxnLst/>
                  <a:pathLst>
                    <a:path w="33" h="18">
                      <a:moveTo>
                        <a:pt x="21" y="17"/>
                      </a:moveTo>
                      <a:lnTo>
                        <a:pt x="32" y="5"/>
                      </a:lnTo>
                      <a:lnTo>
                        <a:pt x="13" y="0"/>
                      </a:lnTo>
                      <a:lnTo>
                        <a:pt x="0" y="9"/>
                      </a:lnTo>
                      <a:lnTo>
                        <a:pt x="21" y="17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7" name="任意多边形 544921"/>
                <p:cNvSpPr/>
                <p:nvPr/>
              </p:nvSpPr>
              <p:spPr>
                <a:xfrm>
                  <a:off x="3982" y="2907"/>
                  <a:ext cx="23" cy="20"/>
                </a:xfrm>
                <a:custGeom>
                  <a:avLst/>
                  <a:gdLst/>
                  <a:ahLst/>
                  <a:cxnLst/>
                  <a:pathLst>
                    <a:path w="23" h="20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22" y="19"/>
                      </a:lnTo>
                      <a:lnTo>
                        <a:pt x="22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8" name="任意多边形 544922"/>
                <p:cNvSpPr/>
                <p:nvPr/>
              </p:nvSpPr>
              <p:spPr>
                <a:xfrm>
                  <a:off x="4004" y="2902"/>
                  <a:ext cx="18" cy="25"/>
                </a:xfrm>
                <a:custGeom>
                  <a:avLst/>
                  <a:gdLst/>
                  <a:ahLst/>
                  <a:cxnLst/>
                  <a:pathLst>
                    <a:path w="18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7" y="0"/>
                      </a:lnTo>
                      <a:lnTo>
                        <a:pt x="17" y="14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59" name="任意多边形 544923"/>
                <p:cNvSpPr/>
                <p:nvPr/>
              </p:nvSpPr>
              <p:spPr>
                <a:xfrm>
                  <a:off x="3982" y="2898"/>
                  <a:ext cx="34" cy="18"/>
                </a:xfrm>
                <a:custGeom>
                  <a:avLst/>
                  <a:gdLst/>
                  <a:ahLst/>
                  <a:cxnLst/>
                  <a:pathLst>
                    <a:path w="34" h="18">
                      <a:moveTo>
                        <a:pt x="21" y="17"/>
                      </a:moveTo>
                      <a:lnTo>
                        <a:pt x="33" y="5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21" y="17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0" name="任意多边形 544924"/>
                <p:cNvSpPr/>
                <p:nvPr/>
              </p:nvSpPr>
              <p:spPr>
                <a:xfrm>
                  <a:off x="3980" y="2890"/>
                  <a:ext cx="23" cy="21"/>
                </a:xfrm>
                <a:custGeom>
                  <a:avLst/>
                  <a:gdLst/>
                  <a:ahLst/>
                  <a:cxnLst/>
                  <a:pathLst>
                    <a:path w="23" h="21">
                      <a:moveTo>
                        <a:pt x="0" y="0"/>
                      </a:moveTo>
                      <a:lnTo>
                        <a:pt x="0" y="14"/>
                      </a:lnTo>
                      <a:lnTo>
                        <a:pt x="22" y="20"/>
                      </a:lnTo>
                      <a:lnTo>
                        <a:pt x="22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1" name="任意多边形 544925"/>
                <p:cNvSpPr/>
                <p:nvPr/>
              </p:nvSpPr>
              <p:spPr>
                <a:xfrm>
                  <a:off x="4002" y="2886"/>
                  <a:ext cx="19" cy="25"/>
                </a:xfrm>
                <a:custGeom>
                  <a:avLst/>
                  <a:gdLst/>
                  <a:ahLst/>
                  <a:cxnLst/>
                  <a:pathLst>
                    <a:path w="19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8" y="0"/>
                      </a:lnTo>
                      <a:lnTo>
                        <a:pt x="18" y="13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2" name="任意多边形 544926"/>
                <p:cNvSpPr/>
                <p:nvPr/>
              </p:nvSpPr>
              <p:spPr>
                <a:xfrm>
                  <a:off x="3980" y="2880"/>
                  <a:ext cx="34" cy="19"/>
                </a:xfrm>
                <a:custGeom>
                  <a:avLst/>
                  <a:gdLst/>
                  <a:ahLst/>
                  <a:cxnLst/>
                  <a:pathLst>
                    <a:path w="34" h="19">
                      <a:moveTo>
                        <a:pt x="21" y="18"/>
                      </a:moveTo>
                      <a:lnTo>
                        <a:pt x="33" y="6"/>
                      </a:lnTo>
                      <a:lnTo>
                        <a:pt x="14" y="0"/>
                      </a:lnTo>
                      <a:lnTo>
                        <a:pt x="0" y="10"/>
                      </a:lnTo>
                      <a:lnTo>
                        <a:pt x="21" y="18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3" name="任意多边形 544927"/>
                <p:cNvSpPr/>
                <p:nvPr/>
              </p:nvSpPr>
              <p:spPr>
                <a:xfrm>
                  <a:off x="3980" y="2874"/>
                  <a:ext cx="22" cy="20"/>
                </a:xfrm>
                <a:custGeom>
                  <a:avLst/>
                  <a:gdLst/>
                  <a:ahLst/>
                  <a:cxnLst/>
                  <a:pathLst>
                    <a:path w="22" h="20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21" y="19"/>
                      </a:lnTo>
                      <a:lnTo>
                        <a:pt x="21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3CC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4" name="任意多边形 544928"/>
                <p:cNvSpPr/>
                <p:nvPr/>
              </p:nvSpPr>
              <p:spPr>
                <a:xfrm>
                  <a:off x="4001" y="2869"/>
                  <a:ext cx="19" cy="25"/>
                </a:xfrm>
                <a:custGeom>
                  <a:avLst/>
                  <a:gdLst/>
                  <a:ahLst/>
                  <a:cxnLst/>
                  <a:pathLst>
                    <a:path w="19" h="25">
                      <a:moveTo>
                        <a:pt x="0" y="24"/>
                      </a:moveTo>
                      <a:lnTo>
                        <a:pt x="0" y="10"/>
                      </a:lnTo>
                      <a:lnTo>
                        <a:pt x="18" y="0"/>
                      </a:lnTo>
                      <a:lnTo>
                        <a:pt x="18" y="14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009966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65" name="任意多边形 544929"/>
                <p:cNvSpPr/>
                <p:nvPr/>
              </p:nvSpPr>
              <p:spPr>
                <a:xfrm>
                  <a:off x="3981" y="2864"/>
                  <a:ext cx="33" cy="18"/>
                </a:xfrm>
                <a:custGeom>
                  <a:avLst/>
                  <a:gdLst/>
                  <a:ahLst/>
                  <a:cxnLst/>
                  <a:pathLst>
                    <a:path w="33" h="18">
                      <a:moveTo>
                        <a:pt x="20" y="17"/>
                      </a:moveTo>
                      <a:lnTo>
                        <a:pt x="32" y="5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20" y="17"/>
                      </a:lnTo>
                    </a:path>
                  </a:pathLst>
                </a:custGeom>
                <a:solidFill>
                  <a:srgbClr val="B7EDB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24066" name="任意多边形 544930"/>
              <p:cNvSpPr/>
              <p:nvPr/>
            </p:nvSpPr>
            <p:spPr>
              <a:xfrm>
                <a:off x="3856" y="2825"/>
                <a:ext cx="76" cy="54"/>
              </a:xfrm>
              <a:custGeom>
                <a:avLst/>
                <a:gdLst/>
                <a:ahLst/>
                <a:cxnLst/>
                <a:pathLst>
                  <a:path w="76" h="54">
                    <a:moveTo>
                      <a:pt x="69" y="0"/>
                    </a:moveTo>
                    <a:lnTo>
                      <a:pt x="25" y="9"/>
                    </a:lnTo>
                    <a:lnTo>
                      <a:pt x="40" y="12"/>
                    </a:lnTo>
                    <a:lnTo>
                      <a:pt x="0" y="48"/>
                    </a:lnTo>
                    <a:lnTo>
                      <a:pt x="22" y="53"/>
                    </a:lnTo>
                    <a:lnTo>
                      <a:pt x="60" y="20"/>
                    </a:lnTo>
                    <a:lnTo>
                      <a:pt x="75" y="24"/>
                    </a:lnTo>
                    <a:lnTo>
                      <a:pt x="69" y="0"/>
                    </a:lnTo>
                  </a:path>
                </a:pathLst>
              </a:custGeom>
              <a:solidFill>
                <a:schemeClr val="bg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067" name="任意多边形 544931"/>
              <p:cNvSpPr/>
              <p:nvPr/>
            </p:nvSpPr>
            <p:spPr>
              <a:xfrm>
                <a:off x="3856" y="2819"/>
                <a:ext cx="76" cy="54"/>
              </a:xfrm>
              <a:custGeom>
                <a:avLst/>
                <a:gdLst/>
                <a:ahLst/>
                <a:cxnLst/>
                <a:pathLst>
                  <a:path w="76" h="54">
                    <a:moveTo>
                      <a:pt x="69" y="0"/>
                    </a:moveTo>
                    <a:lnTo>
                      <a:pt x="25" y="9"/>
                    </a:lnTo>
                    <a:lnTo>
                      <a:pt x="41" y="12"/>
                    </a:lnTo>
                    <a:lnTo>
                      <a:pt x="0" y="47"/>
                    </a:lnTo>
                    <a:lnTo>
                      <a:pt x="21" y="53"/>
                    </a:lnTo>
                    <a:lnTo>
                      <a:pt x="61" y="20"/>
                    </a:lnTo>
                    <a:lnTo>
                      <a:pt x="75" y="24"/>
                    </a:lnTo>
                    <a:lnTo>
                      <a:pt x="69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4068" name="组合 544932"/>
              <p:cNvGrpSpPr/>
              <p:nvPr/>
            </p:nvGrpSpPr>
            <p:grpSpPr>
              <a:xfrm>
                <a:off x="3735" y="2841"/>
                <a:ext cx="130" cy="129"/>
                <a:chOff x="3735" y="2841"/>
                <a:chExt cx="130" cy="129"/>
              </a:xfrm>
            </p:grpSpPr>
            <p:sp>
              <p:nvSpPr>
                <p:cNvPr id="124069" name="任意多边形 544933"/>
                <p:cNvSpPr/>
                <p:nvPr/>
              </p:nvSpPr>
              <p:spPr>
                <a:xfrm>
                  <a:off x="3819" y="2913"/>
                  <a:ext cx="18" cy="23"/>
                </a:xfrm>
                <a:custGeom>
                  <a:avLst/>
                  <a:gdLst/>
                  <a:ahLst/>
                  <a:cxnLst/>
                  <a:pathLst>
                    <a:path w="18" h="23">
                      <a:moveTo>
                        <a:pt x="0" y="10"/>
                      </a:move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12" y="0"/>
                      </a:lnTo>
                      <a:lnTo>
                        <a:pt x="12" y="1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4"/>
                      </a:lnTo>
                      <a:lnTo>
                        <a:pt x="16" y="5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7" y="10"/>
                      </a:lnTo>
                      <a:lnTo>
                        <a:pt x="16" y="12"/>
                      </a:lnTo>
                      <a:lnTo>
                        <a:pt x="16" y="14"/>
                      </a:lnTo>
                      <a:lnTo>
                        <a:pt x="15" y="16"/>
                      </a:lnTo>
                      <a:lnTo>
                        <a:pt x="15" y="18"/>
                      </a:lnTo>
                      <a:lnTo>
                        <a:pt x="14" y="19"/>
                      </a:lnTo>
                      <a:lnTo>
                        <a:pt x="12" y="20"/>
                      </a:lnTo>
                      <a:lnTo>
                        <a:pt x="11" y="21"/>
                      </a:lnTo>
                      <a:lnTo>
                        <a:pt x="10" y="22"/>
                      </a:lnTo>
                      <a:lnTo>
                        <a:pt x="8" y="22"/>
                      </a:lnTo>
                      <a:lnTo>
                        <a:pt x="5" y="21"/>
                      </a:lnTo>
                      <a:lnTo>
                        <a:pt x="3" y="21"/>
                      </a:lnTo>
                      <a:lnTo>
                        <a:pt x="2" y="20"/>
                      </a:lnTo>
                      <a:lnTo>
                        <a:pt x="1" y="19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0" name="任意多边形 544934"/>
                <p:cNvSpPr/>
                <p:nvPr/>
              </p:nvSpPr>
              <p:spPr>
                <a:xfrm>
                  <a:off x="3822" y="2914"/>
                  <a:ext cx="19" cy="22"/>
                </a:xfrm>
                <a:custGeom>
                  <a:avLst/>
                  <a:gdLst/>
                  <a:ahLst/>
                  <a:cxnLst/>
                  <a:pathLst>
                    <a:path w="19" h="22">
                      <a:moveTo>
                        <a:pt x="6" y="21"/>
                      </a:moveTo>
                      <a:lnTo>
                        <a:pt x="5" y="21"/>
                      </a:lnTo>
                      <a:lnTo>
                        <a:pt x="4" y="20"/>
                      </a:lnTo>
                      <a:lnTo>
                        <a:pt x="3" y="19"/>
                      </a:lnTo>
                      <a:lnTo>
                        <a:pt x="2" y="17"/>
                      </a:lnTo>
                      <a:lnTo>
                        <a:pt x="1" y="15"/>
                      </a:lnTo>
                      <a:lnTo>
                        <a:pt x="1" y="14"/>
                      </a:lnTo>
                      <a:lnTo>
                        <a:pt x="0" y="12"/>
                      </a:lnTo>
                      <a:lnTo>
                        <a:pt x="1" y="9"/>
                      </a:lnTo>
                      <a:lnTo>
                        <a:pt x="1" y="7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3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1"/>
                      </a:lnTo>
                      <a:lnTo>
                        <a:pt x="14" y="3"/>
                      </a:lnTo>
                      <a:lnTo>
                        <a:pt x="15" y="4"/>
                      </a:lnTo>
                      <a:lnTo>
                        <a:pt x="15" y="6"/>
                      </a:lnTo>
                      <a:lnTo>
                        <a:pt x="18" y="8"/>
                      </a:lnTo>
                      <a:lnTo>
                        <a:pt x="15" y="10"/>
                      </a:lnTo>
                      <a:lnTo>
                        <a:pt x="15" y="13"/>
                      </a:lnTo>
                      <a:lnTo>
                        <a:pt x="14" y="15"/>
                      </a:lnTo>
                      <a:lnTo>
                        <a:pt x="14" y="16"/>
                      </a:lnTo>
                      <a:lnTo>
                        <a:pt x="13" y="18"/>
                      </a:lnTo>
                      <a:lnTo>
                        <a:pt x="11" y="19"/>
                      </a:lnTo>
                      <a:lnTo>
                        <a:pt x="10" y="20"/>
                      </a:lnTo>
                      <a:lnTo>
                        <a:pt x="9" y="21"/>
                      </a:lnTo>
                      <a:lnTo>
                        <a:pt x="6" y="21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1" name="任意多边形 544935"/>
                <p:cNvSpPr/>
                <p:nvPr/>
              </p:nvSpPr>
              <p:spPr>
                <a:xfrm>
                  <a:off x="3825" y="2918"/>
                  <a:ext cx="19" cy="18"/>
                </a:xfrm>
                <a:custGeom>
                  <a:avLst/>
                  <a:gdLst/>
                  <a:ahLst/>
                  <a:cxnLst/>
                  <a:pathLst>
                    <a:path w="19" h="18">
                      <a:moveTo>
                        <a:pt x="6" y="17"/>
                      </a:moveTo>
                      <a:lnTo>
                        <a:pt x="4" y="17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4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1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5"/>
                      </a:lnTo>
                      <a:lnTo>
                        <a:pt x="18" y="6"/>
                      </a:lnTo>
                      <a:lnTo>
                        <a:pt x="18" y="8"/>
                      </a:lnTo>
                      <a:lnTo>
                        <a:pt x="15" y="10"/>
                      </a:lnTo>
                      <a:lnTo>
                        <a:pt x="15" y="12"/>
                      </a:lnTo>
                      <a:lnTo>
                        <a:pt x="13" y="13"/>
                      </a:lnTo>
                      <a:lnTo>
                        <a:pt x="13" y="14"/>
                      </a:lnTo>
                      <a:lnTo>
                        <a:pt x="11" y="15"/>
                      </a:lnTo>
                      <a:lnTo>
                        <a:pt x="11" y="16"/>
                      </a:lnTo>
                      <a:lnTo>
                        <a:pt x="9" y="17"/>
                      </a:lnTo>
                      <a:lnTo>
                        <a:pt x="6" y="17"/>
                      </a:lnTo>
                    </a:path>
                  </a:pathLst>
                </a:custGeom>
                <a:solidFill>
                  <a:srgbClr val="B2B2B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2" name="任意多边形 544936"/>
                <p:cNvSpPr/>
                <p:nvPr/>
              </p:nvSpPr>
              <p:spPr>
                <a:xfrm>
                  <a:off x="3841" y="2890"/>
                  <a:ext cx="18" cy="22"/>
                </a:xfrm>
                <a:custGeom>
                  <a:avLst/>
                  <a:gdLst/>
                  <a:ahLst/>
                  <a:cxnLst/>
                  <a:pathLst>
                    <a:path w="18" h="22">
                      <a:moveTo>
                        <a:pt x="0" y="10"/>
                      </a:move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3" y="1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4" y="1"/>
                      </a:lnTo>
                      <a:lnTo>
                        <a:pt x="14" y="2"/>
                      </a:lnTo>
                      <a:lnTo>
                        <a:pt x="15" y="3"/>
                      </a:lnTo>
                      <a:lnTo>
                        <a:pt x="16" y="4"/>
                      </a:lnTo>
                      <a:lnTo>
                        <a:pt x="16" y="6"/>
                      </a:lnTo>
                      <a:lnTo>
                        <a:pt x="17" y="7"/>
                      </a:lnTo>
                      <a:lnTo>
                        <a:pt x="17" y="9"/>
                      </a:lnTo>
                      <a:lnTo>
                        <a:pt x="17" y="11"/>
                      </a:lnTo>
                      <a:lnTo>
                        <a:pt x="16" y="13"/>
                      </a:lnTo>
                      <a:lnTo>
                        <a:pt x="16" y="15"/>
                      </a:lnTo>
                      <a:lnTo>
                        <a:pt x="15" y="17"/>
                      </a:lnTo>
                      <a:lnTo>
                        <a:pt x="14" y="18"/>
                      </a:lnTo>
                      <a:lnTo>
                        <a:pt x="13" y="19"/>
                      </a:lnTo>
                      <a:lnTo>
                        <a:pt x="11" y="20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8" y="21"/>
                      </a:lnTo>
                      <a:lnTo>
                        <a:pt x="5" y="20"/>
                      </a:lnTo>
                      <a:lnTo>
                        <a:pt x="3" y="20"/>
                      </a:lnTo>
                      <a:lnTo>
                        <a:pt x="2" y="19"/>
                      </a:lnTo>
                      <a:lnTo>
                        <a:pt x="1" y="18"/>
                      </a:lnTo>
                      <a:lnTo>
                        <a:pt x="0" y="17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3" name="任意多边形 544937"/>
                <p:cNvSpPr/>
                <p:nvPr/>
              </p:nvSpPr>
              <p:spPr>
                <a:xfrm>
                  <a:off x="3845" y="2890"/>
                  <a:ext cx="19" cy="22"/>
                </a:xfrm>
                <a:custGeom>
                  <a:avLst/>
                  <a:gdLst/>
                  <a:ahLst/>
                  <a:cxnLst/>
                  <a:pathLst>
                    <a:path w="19" h="22">
                      <a:moveTo>
                        <a:pt x="6" y="21"/>
                      </a:moveTo>
                      <a:lnTo>
                        <a:pt x="4" y="20"/>
                      </a:lnTo>
                      <a:lnTo>
                        <a:pt x="3" y="19"/>
                      </a:lnTo>
                      <a:lnTo>
                        <a:pt x="2" y="19"/>
                      </a:lnTo>
                      <a:lnTo>
                        <a:pt x="1" y="17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6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3"/>
                      </a:lnTo>
                      <a:lnTo>
                        <a:pt x="15" y="5"/>
                      </a:lnTo>
                      <a:lnTo>
                        <a:pt x="18" y="7"/>
                      </a:lnTo>
                      <a:lnTo>
                        <a:pt x="18" y="8"/>
                      </a:lnTo>
                      <a:lnTo>
                        <a:pt x="18" y="10"/>
                      </a:lnTo>
                      <a:lnTo>
                        <a:pt x="15" y="12"/>
                      </a:lnTo>
                      <a:lnTo>
                        <a:pt x="15" y="14"/>
                      </a:lnTo>
                      <a:lnTo>
                        <a:pt x="14" y="16"/>
                      </a:lnTo>
                      <a:lnTo>
                        <a:pt x="13" y="17"/>
                      </a:lnTo>
                      <a:lnTo>
                        <a:pt x="12" y="19"/>
                      </a:lnTo>
                      <a:lnTo>
                        <a:pt x="10" y="20"/>
                      </a:lnTo>
                      <a:lnTo>
                        <a:pt x="9" y="21"/>
                      </a:lnTo>
                      <a:lnTo>
                        <a:pt x="6" y="21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4" name="任意多边形 544938"/>
                <p:cNvSpPr/>
                <p:nvPr/>
              </p:nvSpPr>
              <p:spPr>
                <a:xfrm>
                  <a:off x="3846" y="2893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6" y="18"/>
                      </a:moveTo>
                      <a:lnTo>
                        <a:pt x="4" y="17"/>
                      </a:lnTo>
                      <a:lnTo>
                        <a:pt x="2" y="16"/>
                      </a:lnTo>
                      <a:lnTo>
                        <a:pt x="2" y="14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5" y="1"/>
                      </a:lnTo>
                      <a:lnTo>
                        <a:pt x="15" y="2"/>
                      </a:lnTo>
                      <a:lnTo>
                        <a:pt x="18" y="4"/>
                      </a:lnTo>
                      <a:lnTo>
                        <a:pt x="18" y="5"/>
                      </a:lnTo>
                      <a:lnTo>
                        <a:pt x="18" y="7"/>
                      </a:lnTo>
                      <a:lnTo>
                        <a:pt x="18" y="9"/>
                      </a:lnTo>
                      <a:lnTo>
                        <a:pt x="18" y="10"/>
                      </a:lnTo>
                      <a:lnTo>
                        <a:pt x="15" y="12"/>
                      </a:lnTo>
                      <a:lnTo>
                        <a:pt x="15" y="13"/>
                      </a:lnTo>
                      <a:lnTo>
                        <a:pt x="13" y="15"/>
                      </a:lnTo>
                      <a:lnTo>
                        <a:pt x="13" y="16"/>
                      </a:lnTo>
                      <a:lnTo>
                        <a:pt x="11" y="17"/>
                      </a:lnTo>
                      <a:lnTo>
                        <a:pt x="9" y="18"/>
                      </a:lnTo>
                      <a:lnTo>
                        <a:pt x="6" y="18"/>
                      </a:lnTo>
                    </a:path>
                  </a:pathLst>
                </a:custGeom>
                <a:solidFill>
                  <a:srgbClr val="B2B2B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5" name="任意多边形 544939"/>
                <p:cNvSpPr/>
                <p:nvPr/>
              </p:nvSpPr>
              <p:spPr>
                <a:xfrm>
                  <a:off x="3810" y="2921"/>
                  <a:ext cx="18" cy="24"/>
                </a:xfrm>
                <a:custGeom>
                  <a:avLst/>
                  <a:gdLst/>
                  <a:ahLst/>
                  <a:cxnLst/>
                  <a:pathLst>
                    <a:path w="18" h="24">
                      <a:moveTo>
                        <a:pt x="0" y="10"/>
                      </a:move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3"/>
                      </a:lnTo>
                      <a:lnTo>
                        <a:pt x="3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12" y="0"/>
                      </a:lnTo>
                      <a:lnTo>
                        <a:pt x="12" y="1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4"/>
                      </a:lnTo>
                      <a:lnTo>
                        <a:pt x="16" y="5"/>
                      </a:lnTo>
                      <a:lnTo>
                        <a:pt x="16" y="6"/>
                      </a:lnTo>
                      <a:lnTo>
                        <a:pt x="17" y="8"/>
                      </a:lnTo>
                      <a:lnTo>
                        <a:pt x="17" y="10"/>
                      </a:lnTo>
                      <a:lnTo>
                        <a:pt x="17" y="12"/>
                      </a:lnTo>
                      <a:lnTo>
                        <a:pt x="16" y="14"/>
                      </a:lnTo>
                      <a:lnTo>
                        <a:pt x="16" y="16"/>
                      </a:lnTo>
                      <a:lnTo>
                        <a:pt x="15" y="18"/>
                      </a:lnTo>
                      <a:lnTo>
                        <a:pt x="14" y="19"/>
                      </a:lnTo>
                      <a:lnTo>
                        <a:pt x="13" y="20"/>
                      </a:lnTo>
                      <a:lnTo>
                        <a:pt x="11" y="22"/>
                      </a:lnTo>
                      <a:lnTo>
                        <a:pt x="10" y="23"/>
                      </a:lnTo>
                      <a:lnTo>
                        <a:pt x="9" y="23"/>
                      </a:lnTo>
                      <a:lnTo>
                        <a:pt x="8" y="23"/>
                      </a:lnTo>
                      <a:lnTo>
                        <a:pt x="5" y="22"/>
                      </a:lnTo>
                      <a:lnTo>
                        <a:pt x="3" y="21"/>
                      </a:lnTo>
                      <a:lnTo>
                        <a:pt x="2" y="20"/>
                      </a:lnTo>
                      <a:lnTo>
                        <a:pt x="1" y="20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6" name="任意多边形 544940"/>
                <p:cNvSpPr/>
                <p:nvPr/>
              </p:nvSpPr>
              <p:spPr>
                <a:xfrm>
                  <a:off x="3813" y="2922"/>
                  <a:ext cx="19" cy="22"/>
                </a:xfrm>
                <a:custGeom>
                  <a:avLst/>
                  <a:gdLst/>
                  <a:ahLst/>
                  <a:cxnLst/>
                  <a:pathLst>
                    <a:path w="19" h="22">
                      <a:moveTo>
                        <a:pt x="6" y="21"/>
                      </a:moveTo>
                      <a:lnTo>
                        <a:pt x="4" y="21"/>
                      </a:lnTo>
                      <a:lnTo>
                        <a:pt x="3" y="20"/>
                      </a:lnTo>
                      <a:lnTo>
                        <a:pt x="2" y="19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7"/>
                      </a:lnTo>
                      <a:lnTo>
                        <a:pt x="1" y="5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4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1"/>
                      </a:lnTo>
                      <a:lnTo>
                        <a:pt x="14" y="3"/>
                      </a:lnTo>
                      <a:lnTo>
                        <a:pt x="15" y="4"/>
                      </a:lnTo>
                      <a:lnTo>
                        <a:pt x="18" y="6"/>
                      </a:lnTo>
                      <a:lnTo>
                        <a:pt x="18" y="8"/>
                      </a:lnTo>
                      <a:lnTo>
                        <a:pt x="18" y="11"/>
                      </a:lnTo>
                      <a:lnTo>
                        <a:pt x="15" y="13"/>
                      </a:lnTo>
                      <a:lnTo>
                        <a:pt x="15" y="15"/>
                      </a:lnTo>
                      <a:lnTo>
                        <a:pt x="14" y="17"/>
                      </a:lnTo>
                      <a:lnTo>
                        <a:pt x="13" y="18"/>
                      </a:lnTo>
                      <a:lnTo>
                        <a:pt x="12" y="19"/>
                      </a:lnTo>
                      <a:lnTo>
                        <a:pt x="10" y="20"/>
                      </a:lnTo>
                      <a:lnTo>
                        <a:pt x="9" y="21"/>
                      </a:lnTo>
                      <a:lnTo>
                        <a:pt x="6" y="21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7" name="任意多边形 544941"/>
                <p:cNvSpPr/>
                <p:nvPr/>
              </p:nvSpPr>
              <p:spPr>
                <a:xfrm>
                  <a:off x="3815" y="2925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6" y="18"/>
                      </a:moveTo>
                      <a:lnTo>
                        <a:pt x="4" y="18"/>
                      </a:lnTo>
                      <a:lnTo>
                        <a:pt x="4" y="17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9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1"/>
                      </a:lnTo>
                      <a:lnTo>
                        <a:pt x="15" y="2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8" y="5"/>
                      </a:lnTo>
                      <a:lnTo>
                        <a:pt x="18" y="7"/>
                      </a:lnTo>
                      <a:lnTo>
                        <a:pt x="18" y="9"/>
                      </a:lnTo>
                      <a:lnTo>
                        <a:pt x="18" y="11"/>
                      </a:lnTo>
                      <a:lnTo>
                        <a:pt x="15" y="13"/>
                      </a:lnTo>
                      <a:lnTo>
                        <a:pt x="15" y="14"/>
                      </a:lnTo>
                      <a:lnTo>
                        <a:pt x="13" y="15"/>
                      </a:lnTo>
                      <a:lnTo>
                        <a:pt x="11" y="17"/>
                      </a:lnTo>
                      <a:lnTo>
                        <a:pt x="9" y="18"/>
                      </a:lnTo>
                      <a:lnTo>
                        <a:pt x="6" y="18"/>
                      </a:lnTo>
                    </a:path>
                  </a:pathLst>
                </a:custGeom>
                <a:solidFill>
                  <a:srgbClr val="B2B2B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8" name="任意多边形 544942"/>
                <p:cNvSpPr/>
                <p:nvPr/>
              </p:nvSpPr>
              <p:spPr>
                <a:xfrm>
                  <a:off x="3768" y="2884"/>
                  <a:ext cx="40" cy="53"/>
                </a:xfrm>
                <a:custGeom>
                  <a:avLst/>
                  <a:gdLst/>
                  <a:ahLst/>
                  <a:cxnLst/>
                  <a:pathLst>
                    <a:path w="40" h="53">
                      <a:moveTo>
                        <a:pt x="0" y="0"/>
                      </a:moveTo>
                      <a:lnTo>
                        <a:pt x="0" y="43"/>
                      </a:lnTo>
                      <a:lnTo>
                        <a:pt x="39" y="52"/>
                      </a:lnTo>
                      <a:lnTo>
                        <a:pt x="39" y="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63CB6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79" name="任意多边形 544943"/>
                <p:cNvSpPr/>
                <p:nvPr/>
              </p:nvSpPr>
              <p:spPr>
                <a:xfrm>
                  <a:off x="3807" y="2848"/>
                  <a:ext cx="49" cy="89"/>
                </a:xfrm>
                <a:custGeom>
                  <a:avLst/>
                  <a:gdLst/>
                  <a:ahLst/>
                  <a:cxnLst/>
                  <a:pathLst>
                    <a:path w="49" h="89">
                      <a:moveTo>
                        <a:pt x="0" y="88"/>
                      </a:moveTo>
                      <a:lnTo>
                        <a:pt x="0" y="43"/>
                      </a:lnTo>
                      <a:lnTo>
                        <a:pt x="48" y="0"/>
                      </a:lnTo>
                      <a:lnTo>
                        <a:pt x="48" y="40"/>
                      </a:lnTo>
                      <a:lnTo>
                        <a:pt x="0" y="88"/>
                      </a:lnTo>
                    </a:path>
                  </a:pathLst>
                </a:custGeom>
                <a:solidFill>
                  <a:srgbClr val="3399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0" name="任意多边形 544944"/>
                <p:cNvSpPr/>
                <p:nvPr/>
              </p:nvSpPr>
              <p:spPr>
                <a:xfrm>
                  <a:off x="3769" y="2841"/>
                  <a:ext cx="87" cy="51"/>
                </a:xfrm>
                <a:custGeom>
                  <a:avLst/>
                  <a:gdLst/>
                  <a:ahLst/>
                  <a:cxnLst/>
                  <a:pathLst>
                    <a:path w="87" h="51">
                      <a:moveTo>
                        <a:pt x="38" y="50"/>
                      </a:moveTo>
                      <a:lnTo>
                        <a:pt x="86" y="6"/>
                      </a:lnTo>
                      <a:lnTo>
                        <a:pt x="49" y="0"/>
                      </a:lnTo>
                      <a:lnTo>
                        <a:pt x="0" y="42"/>
                      </a:lnTo>
                      <a:lnTo>
                        <a:pt x="38" y="50"/>
                      </a:lnTo>
                    </a:path>
                  </a:pathLst>
                </a:custGeom>
                <a:solidFill>
                  <a:srgbClr val="92DB9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1" name="任意多边形 544945"/>
                <p:cNvSpPr/>
                <p:nvPr/>
              </p:nvSpPr>
              <p:spPr>
                <a:xfrm>
                  <a:off x="3786" y="2944"/>
                  <a:ext cx="18" cy="23"/>
                </a:xfrm>
                <a:custGeom>
                  <a:avLst/>
                  <a:gdLst/>
                  <a:ahLst/>
                  <a:cxnLst/>
                  <a:pathLst>
                    <a:path w="18" h="23">
                      <a:moveTo>
                        <a:pt x="0" y="10"/>
                      </a:move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13" y="0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2"/>
                      </a:lnTo>
                      <a:lnTo>
                        <a:pt x="15" y="3"/>
                      </a:lnTo>
                      <a:lnTo>
                        <a:pt x="16" y="5"/>
                      </a:lnTo>
                      <a:lnTo>
                        <a:pt x="17" y="6"/>
                      </a:lnTo>
                      <a:lnTo>
                        <a:pt x="17" y="7"/>
                      </a:lnTo>
                      <a:lnTo>
                        <a:pt x="17" y="9"/>
                      </a:lnTo>
                      <a:lnTo>
                        <a:pt x="17" y="11"/>
                      </a:lnTo>
                      <a:lnTo>
                        <a:pt x="17" y="13"/>
                      </a:lnTo>
                      <a:lnTo>
                        <a:pt x="16" y="15"/>
                      </a:lnTo>
                      <a:lnTo>
                        <a:pt x="15" y="17"/>
                      </a:lnTo>
                      <a:lnTo>
                        <a:pt x="14" y="18"/>
                      </a:lnTo>
                      <a:lnTo>
                        <a:pt x="13" y="20"/>
                      </a:lnTo>
                      <a:lnTo>
                        <a:pt x="12" y="21"/>
                      </a:lnTo>
                      <a:lnTo>
                        <a:pt x="10" y="21"/>
                      </a:lnTo>
                      <a:lnTo>
                        <a:pt x="9" y="22"/>
                      </a:lnTo>
                      <a:lnTo>
                        <a:pt x="8" y="22"/>
                      </a:lnTo>
                      <a:lnTo>
                        <a:pt x="5" y="21"/>
                      </a:lnTo>
                      <a:lnTo>
                        <a:pt x="4" y="20"/>
                      </a:lnTo>
                      <a:lnTo>
                        <a:pt x="2" y="20"/>
                      </a:lnTo>
                      <a:lnTo>
                        <a:pt x="1" y="19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2" name="任意多边形 544946"/>
                <p:cNvSpPr/>
                <p:nvPr/>
              </p:nvSpPr>
              <p:spPr>
                <a:xfrm>
                  <a:off x="3780" y="2937"/>
                  <a:ext cx="25" cy="28"/>
                </a:xfrm>
                <a:custGeom>
                  <a:avLst/>
                  <a:gdLst/>
                  <a:ahLst/>
                  <a:cxnLst/>
                  <a:pathLst>
                    <a:path w="25" h="28">
                      <a:moveTo>
                        <a:pt x="0" y="27"/>
                      </a:moveTo>
                      <a:lnTo>
                        <a:pt x="24" y="5"/>
                      </a:lnTo>
                      <a:lnTo>
                        <a:pt x="24" y="4"/>
                      </a:lnTo>
                      <a:lnTo>
                        <a:pt x="24" y="3"/>
                      </a:lnTo>
                      <a:lnTo>
                        <a:pt x="24" y="3"/>
                      </a:lnTo>
                      <a:lnTo>
                        <a:pt x="24" y="1"/>
                      </a:lnTo>
                      <a:lnTo>
                        <a:pt x="24" y="1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18" y="4"/>
                      </a:lnTo>
                      <a:lnTo>
                        <a:pt x="14" y="8"/>
                      </a:lnTo>
                      <a:lnTo>
                        <a:pt x="10" y="12"/>
                      </a:lnTo>
                      <a:lnTo>
                        <a:pt x="6" y="16"/>
                      </a:lnTo>
                      <a:lnTo>
                        <a:pt x="4" y="19"/>
                      </a:lnTo>
                      <a:lnTo>
                        <a:pt x="1" y="21"/>
                      </a:lnTo>
                      <a:lnTo>
                        <a:pt x="0" y="22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4C4C4C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3" name="任意多边形 544947"/>
                <p:cNvSpPr/>
                <p:nvPr/>
              </p:nvSpPr>
              <p:spPr>
                <a:xfrm>
                  <a:off x="3737" y="2918"/>
                  <a:ext cx="57" cy="45"/>
                </a:xfrm>
                <a:custGeom>
                  <a:avLst/>
                  <a:gdLst/>
                  <a:ahLst/>
                  <a:cxnLst/>
                  <a:pathLst>
                    <a:path w="57" h="45">
                      <a:moveTo>
                        <a:pt x="0" y="32"/>
                      </a:moveTo>
                      <a:lnTo>
                        <a:pt x="0" y="31"/>
                      </a:lnTo>
                      <a:lnTo>
                        <a:pt x="0" y="30"/>
                      </a:lnTo>
                      <a:lnTo>
                        <a:pt x="0" y="28"/>
                      </a:lnTo>
                      <a:lnTo>
                        <a:pt x="0" y="26"/>
                      </a:lnTo>
                      <a:lnTo>
                        <a:pt x="0" y="25"/>
                      </a:lnTo>
                      <a:lnTo>
                        <a:pt x="0" y="24"/>
                      </a:lnTo>
                      <a:lnTo>
                        <a:pt x="1" y="22"/>
                      </a:lnTo>
                      <a:lnTo>
                        <a:pt x="2" y="21"/>
                      </a:lnTo>
                      <a:lnTo>
                        <a:pt x="4" y="20"/>
                      </a:lnTo>
                      <a:lnTo>
                        <a:pt x="6" y="18"/>
                      </a:lnTo>
                      <a:lnTo>
                        <a:pt x="9" y="16"/>
                      </a:lnTo>
                      <a:lnTo>
                        <a:pt x="12" y="14"/>
                      </a:lnTo>
                      <a:lnTo>
                        <a:pt x="14" y="12"/>
                      </a:lnTo>
                      <a:lnTo>
                        <a:pt x="15" y="11"/>
                      </a:lnTo>
                      <a:lnTo>
                        <a:pt x="16" y="11"/>
                      </a:lnTo>
                      <a:lnTo>
                        <a:pt x="18" y="0"/>
                      </a:lnTo>
                      <a:lnTo>
                        <a:pt x="56" y="6"/>
                      </a:lnTo>
                      <a:lnTo>
                        <a:pt x="54" y="20"/>
                      </a:lnTo>
                      <a:lnTo>
                        <a:pt x="52" y="34"/>
                      </a:lnTo>
                      <a:lnTo>
                        <a:pt x="44" y="44"/>
                      </a:lnTo>
                      <a:lnTo>
                        <a:pt x="0" y="32"/>
                      </a:lnTo>
                    </a:path>
                  </a:pathLst>
                </a:custGeom>
                <a:solidFill>
                  <a:srgbClr val="FFCB3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4" name="任意多边形 544948"/>
                <p:cNvSpPr/>
                <p:nvPr/>
              </p:nvSpPr>
              <p:spPr>
                <a:xfrm>
                  <a:off x="3737" y="2943"/>
                  <a:ext cx="43" cy="19"/>
                </a:xfrm>
                <a:custGeom>
                  <a:avLst/>
                  <a:gdLst/>
                  <a:ahLst/>
                  <a:cxnLst/>
                  <a:pathLst>
                    <a:path w="43" h="19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42" y="18"/>
                      </a:lnTo>
                      <a:lnTo>
                        <a:pt x="42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5" name="任意多边形 544949"/>
                <p:cNvSpPr/>
                <p:nvPr/>
              </p:nvSpPr>
              <p:spPr>
                <a:xfrm>
                  <a:off x="3780" y="2913"/>
                  <a:ext cx="23" cy="51"/>
                </a:xfrm>
                <a:custGeom>
                  <a:avLst/>
                  <a:gdLst/>
                  <a:ahLst/>
                  <a:cxnLst/>
                  <a:pathLst>
                    <a:path w="23" h="51">
                      <a:moveTo>
                        <a:pt x="0" y="50"/>
                      </a:moveTo>
                      <a:lnTo>
                        <a:pt x="0" y="48"/>
                      </a:lnTo>
                      <a:lnTo>
                        <a:pt x="0" y="46"/>
                      </a:lnTo>
                      <a:lnTo>
                        <a:pt x="0" y="44"/>
                      </a:lnTo>
                      <a:lnTo>
                        <a:pt x="0" y="42"/>
                      </a:lnTo>
                      <a:lnTo>
                        <a:pt x="0" y="40"/>
                      </a:lnTo>
                      <a:lnTo>
                        <a:pt x="0" y="38"/>
                      </a:lnTo>
                      <a:lnTo>
                        <a:pt x="1" y="37"/>
                      </a:lnTo>
                      <a:lnTo>
                        <a:pt x="1" y="36"/>
                      </a:lnTo>
                      <a:lnTo>
                        <a:pt x="2" y="34"/>
                      </a:lnTo>
                      <a:lnTo>
                        <a:pt x="3" y="32"/>
                      </a:lnTo>
                      <a:lnTo>
                        <a:pt x="5" y="30"/>
                      </a:lnTo>
                      <a:lnTo>
                        <a:pt x="6" y="28"/>
                      </a:lnTo>
                      <a:lnTo>
                        <a:pt x="7" y="27"/>
                      </a:lnTo>
                      <a:lnTo>
                        <a:pt x="7" y="26"/>
                      </a:lnTo>
                      <a:lnTo>
                        <a:pt x="8" y="26"/>
                      </a:lnTo>
                      <a:lnTo>
                        <a:pt x="9" y="12"/>
                      </a:lnTo>
                      <a:lnTo>
                        <a:pt x="22" y="0"/>
                      </a:lnTo>
                      <a:lnTo>
                        <a:pt x="22" y="26"/>
                      </a:lnTo>
                      <a:lnTo>
                        <a:pt x="0" y="50"/>
                      </a:lnTo>
                    </a:path>
                  </a:pathLst>
                </a:custGeom>
                <a:solidFill>
                  <a:srgbClr val="CD96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6" name="任意多边形 544950"/>
                <p:cNvSpPr/>
                <p:nvPr/>
              </p:nvSpPr>
              <p:spPr>
                <a:xfrm>
                  <a:off x="3790" y="2944"/>
                  <a:ext cx="19" cy="22"/>
                </a:xfrm>
                <a:custGeom>
                  <a:avLst/>
                  <a:gdLst/>
                  <a:ahLst/>
                  <a:cxnLst/>
                  <a:pathLst>
                    <a:path w="19" h="22">
                      <a:moveTo>
                        <a:pt x="6" y="21"/>
                      </a:moveTo>
                      <a:lnTo>
                        <a:pt x="4" y="21"/>
                      </a:lnTo>
                      <a:lnTo>
                        <a:pt x="3" y="20"/>
                      </a:lnTo>
                      <a:lnTo>
                        <a:pt x="2" y="19"/>
                      </a:lnTo>
                      <a:lnTo>
                        <a:pt x="1" y="17"/>
                      </a:lnTo>
                      <a:lnTo>
                        <a:pt x="1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7"/>
                      </a:lnTo>
                      <a:lnTo>
                        <a:pt x="1" y="5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4" y="1"/>
                      </a:lnTo>
                      <a:lnTo>
                        <a:pt x="5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1"/>
                      </a:lnTo>
                      <a:lnTo>
                        <a:pt x="15" y="3"/>
                      </a:lnTo>
                      <a:lnTo>
                        <a:pt x="15" y="4"/>
                      </a:lnTo>
                      <a:lnTo>
                        <a:pt x="18" y="6"/>
                      </a:lnTo>
                      <a:lnTo>
                        <a:pt x="18" y="8"/>
                      </a:lnTo>
                      <a:lnTo>
                        <a:pt x="18" y="10"/>
                      </a:lnTo>
                      <a:lnTo>
                        <a:pt x="18" y="13"/>
                      </a:lnTo>
                      <a:lnTo>
                        <a:pt x="15" y="15"/>
                      </a:lnTo>
                      <a:lnTo>
                        <a:pt x="14" y="16"/>
                      </a:lnTo>
                      <a:lnTo>
                        <a:pt x="13" y="18"/>
                      </a:lnTo>
                      <a:lnTo>
                        <a:pt x="12" y="19"/>
                      </a:lnTo>
                      <a:lnTo>
                        <a:pt x="11" y="20"/>
                      </a:lnTo>
                      <a:lnTo>
                        <a:pt x="9" y="21"/>
                      </a:lnTo>
                      <a:lnTo>
                        <a:pt x="6" y="21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7" name="任意多边形 544951"/>
                <p:cNvSpPr/>
                <p:nvPr/>
              </p:nvSpPr>
              <p:spPr>
                <a:xfrm>
                  <a:off x="3792" y="2947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6" y="18"/>
                      </a:moveTo>
                      <a:lnTo>
                        <a:pt x="4" y="17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9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5" y="1"/>
                      </a:lnTo>
                      <a:lnTo>
                        <a:pt x="15" y="3"/>
                      </a:lnTo>
                      <a:lnTo>
                        <a:pt x="18" y="4"/>
                      </a:lnTo>
                      <a:lnTo>
                        <a:pt x="18" y="5"/>
                      </a:lnTo>
                      <a:lnTo>
                        <a:pt x="18" y="7"/>
                      </a:lnTo>
                      <a:lnTo>
                        <a:pt x="18" y="9"/>
                      </a:lnTo>
                      <a:lnTo>
                        <a:pt x="18" y="11"/>
                      </a:lnTo>
                      <a:lnTo>
                        <a:pt x="15" y="13"/>
                      </a:lnTo>
                      <a:lnTo>
                        <a:pt x="15" y="14"/>
                      </a:lnTo>
                      <a:lnTo>
                        <a:pt x="13" y="15"/>
                      </a:lnTo>
                      <a:lnTo>
                        <a:pt x="13" y="16"/>
                      </a:lnTo>
                      <a:lnTo>
                        <a:pt x="11" y="17"/>
                      </a:lnTo>
                      <a:lnTo>
                        <a:pt x="9" y="18"/>
                      </a:lnTo>
                      <a:lnTo>
                        <a:pt x="6" y="18"/>
                      </a:lnTo>
                    </a:path>
                  </a:pathLst>
                </a:custGeom>
                <a:solidFill>
                  <a:srgbClr val="B2B2B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8" name="任意多边形 544952"/>
                <p:cNvSpPr/>
                <p:nvPr/>
              </p:nvSpPr>
              <p:spPr>
                <a:xfrm>
                  <a:off x="3735" y="2948"/>
                  <a:ext cx="48" cy="19"/>
                </a:xfrm>
                <a:custGeom>
                  <a:avLst/>
                  <a:gdLst/>
                  <a:ahLst/>
                  <a:cxnLst/>
                  <a:pathLst>
                    <a:path w="48" h="19">
                      <a:moveTo>
                        <a:pt x="47" y="10"/>
                      </a:moveTo>
                      <a:lnTo>
                        <a:pt x="47" y="10"/>
                      </a:lnTo>
                      <a:lnTo>
                        <a:pt x="46" y="10"/>
                      </a:lnTo>
                      <a:lnTo>
                        <a:pt x="46" y="11"/>
                      </a:lnTo>
                      <a:lnTo>
                        <a:pt x="46" y="12"/>
                      </a:lnTo>
                      <a:lnTo>
                        <a:pt x="45" y="12"/>
                      </a:lnTo>
                      <a:lnTo>
                        <a:pt x="45" y="12"/>
                      </a:lnTo>
                      <a:lnTo>
                        <a:pt x="45" y="13"/>
                      </a:lnTo>
                      <a:lnTo>
                        <a:pt x="44" y="13"/>
                      </a:lnTo>
                      <a:lnTo>
                        <a:pt x="42" y="12"/>
                      </a:lnTo>
                      <a:lnTo>
                        <a:pt x="37" y="11"/>
                      </a:lnTo>
                      <a:lnTo>
                        <a:pt x="30" y="9"/>
                      </a:lnTo>
                      <a:lnTo>
                        <a:pt x="22" y="7"/>
                      </a:lnTo>
                      <a:lnTo>
                        <a:pt x="15" y="5"/>
                      </a:lnTo>
                      <a:lnTo>
                        <a:pt x="8" y="4"/>
                      </a:lnTo>
                      <a:lnTo>
                        <a:pt x="3" y="2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7" y="8"/>
                      </a:lnTo>
                      <a:lnTo>
                        <a:pt x="14" y="10"/>
                      </a:lnTo>
                      <a:lnTo>
                        <a:pt x="22" y="12"/>
                      </a:lnTo>
                      <a:lnTo>
                        <a:pt x="30" y="14"/>
                      </a:lnTo>
                      <a:lnTo>
                        <a:pt x="37" y="16"/>
                      </a:lnTo>
                      <a:lnTo>
                        <a:pt x="42" y="17"/>
                      </a:lnTo>
                      <a:lnTo>
                        <a:pt x="44" y="18"/>
                      </a:lnTo>
                      <a:lnTo>
                        <a:pt x="45" y="17"/>
                      </a:lnTo>
                      <a:lnTo>
                        <a:pt x="45" y="16"/>
                      </a:lnTo>
                      <a:lnTo>
                        <a:pt x="45" y="16"/>
                      </a:lnTo>
                      <a:lnTo>
                        <a:pt x="46" y="15"/>
                      </a:lnTo>
                      <a:lnTo>
                        <a:pt x="46" y="14"/>
                      </a:lnTo>
                      <a:lnTo>
                        <a:pt x="47" y="10"/>
                      </a:lnTo>
                    </a:path>
                  </a:pathLst>
                </a:custGeom>
                <a:solidFill>
                  <a:srgbClr val="E5E5E5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89" name="任意多边形 544953"/>
                <p:cNvSpPr/>
                <p:nvPr/>
              </p:nvSpPr>
              <p:spPr>
                <a:xfrm>
                  <a:off x="3754" y="2919"/>
                  <a:ext cx="36" cy="18"/>
                </a:xfrm>
                <a:custGeom>
                  <a:avLst/>
                  <a:gdLst/>
                  <a:ahLst/>
                  <a:cxnLst/>
                  <a:pathLst>
                    <a:path w="36" h="18">
                      <a:moveTo>
                        <a:pt x="33" y="17"/>
                      </a:moveTo>
                      <a:lnTo>
                        <a:pt x="31" y="17"/>
                      </a:lnTo>
                      <a:lnTo>
                        <a:pt x="29" y="17"/>
                      </a:lnTo>
                      <a:lnTo>
                        <a:pt x="27" y="16"/>
                      </a:lnTo>
                      <a:lnTo>
                        <a:pt x="24" y="16"/>
                      </a:lnTo>
                      <a:lnTo>
                        <a:pt x="21" y="15"/>
                      </a:lnTo>
                      <a:lnTo>
                        <a:pt x="17" y="15"/>
                      </a:lnTo>
                      <a:lnTo>
                        <a:pt x="13" y="14"/>
                      </a:lnTo>
                      <a:lnTo>
                        <a:pt x="10" y="13"/>
                      </a:lnTo>
                      <a:lnTo>
                        <a:pt x="7" y="12"/>
                      </a:lnTo>
                      <a:lnTo>
                        <a:pt x="5" y="11"/>
                      </a:lnTo>
                      <a:lnTo>
                        <a:pt x="3" y="11"/>
                      </a:lnTo>
                      <a:lnTo>
                        <a:pt x="1" y="10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3" y="0"/>
                      </a:lnTo>
                      <a:lnTo>
                        <a:pt x="35" y="6"/>
                      </a:lnTo>
                      <a:lnTo>
                        <a:pt x="33" y="17"/>
                      </a:lnTo>
                      <a:lnTo>
                        <a:pt x="33" y="17"/>
                      </a:lnTo>
                    </a:path>
                  </a:pathLst>
                </a:cu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0" name="任意多边形 544954"/>
                <p:cNvSpPr/>
                <p:nvPr/>
              </p:nvSpPr>
              <p:spPr>
                <a:xfrm>
                  <a:off x="3754" y="2921"/>
                  <a:ext cx="29" cy="19"/>
                </a:xfrm>
                <a:custGeom>
                  <a:avLst/>
                  <a:gdLst/>
                  <a:ahLst/>
                  <a:cxnLst/>
                  <a:pathLst>
                    <a:path w="29" h="19">
                      <a:moveTo>
                        <a:pt x="22" y="18"/>
                      </a:moveTo>
                      <a:lnTo>
                        <a:pt x="21" y="18"/>
                      </a:lnTo>
                      <a:lnTo>
                        <a:pt x="20" y="17"/>
                      </a:lnTo>
                      <a:lnTo>
                        <a:pt x="18" y="17"/>
                      </a:lnTo>
                      <a:lnTo>
                        <a:pt x="16" y="16"/>
                      </a:lnTo>
                      <a:lnTo>
                        <a:pt x="14" y="15"/>
                      </a:lnTo>
                      <a:lnTo>
                        <a:pt x="12" y="15"/>
                      </a:lnTo>
                      <a:lnTo>
                        <a:pt x="10" y="14"/>
                      </a:lnTo>
                      <a:lnTo>
                        <a:pt x="9" y="13"/>
                      </a:lnTo>
                      <a:lnTo>
                        <a:pt x="8" y="13"/>
                      </a:lnTo>
                      <a:lnTo>
                        <a:pt x="7" y="12"/>
                      </a:lnTo>
                      <a:lnTo>
                        <a:pt x="5" y="12"/>
                      </a:lnTo>
                      <a:lnTo>
                        <a:pt x="3" y="11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1" y="5"/>
                      </a:lnTo>
                      <a:lnTo>
                        <a:pt x="1" y="3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3"/>
                      </a:lnTo>
                      <a:lnTo>
                        <a:pt x="14" y="4"/>
                      </a:lnTo>
                      <a:lnTo>
                        <a:pt x="14" y="5"/>
                      </a:lnTo>
                      <a:lnTo>
                        <a:pt x="14" y="6"/>
                      </a:lnTo>
                      <a:lnTo>
                        <a:pt x="13" y="6"/>
                      </a:lnTo>
                      <a:lnTo>
                        <a:pt x="11" y="7"/>
                      </a:lnTo>
                      <a:lnTo>
                        <a:pt x="9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1" y="10"/>
                      </a:lnTo>
                      <a:lnTo>
                        <a:pt x="13" y="11"/>
                      </a:lnTo>
                      <a:lnTo>
                        <a:pt x="14" y="12"/>
                      </a:lnTo>
                      <a:lnTo>
                        <a:pt x="15" y="13"/>
                      </a:lnTo>
                      <a:lnTo>
                        <a:pt x="16" y="14"/>
                      </a:lnTo>
                      <a:lnTo>
                        <a:pt x="18" y="15"/>
                      </a:lnTo>
                      <a:lnTo>
                        <a:pt x="20" y="16"/>
                      </a:lnTo>
                      <a:lnTo>
                        <a:pt x="22" y="16"/>
                      </a:lnTo>
                      <a:lnTo>
                        <a:pt x="24" y="17"/>
                      </a:lnTo>
                      <a:lnTo>
                        <a:pt x="26" y="17"/>
                      </a:lnTo>
                      <a:lnTo>
                        <a:pt x="27" y="18"/>
                      </a:lnTo>
                      <a:lnTo>
                        <a:pt x="28" y="18"/>
                      </a:lnTo>
                      <a:lnTo>
                        <a:pt x="27" y="18"/>
                      </a:lnTo>
                      <a:lnTo>
                        <a:pt x="26" y="18"/>
                      </a:lnTo>
                      <a:lnTo>
                        <a:pt x="24" y="18"/>
                      </a:lnTo>
                      <a:lnTo>
                        <a:pt x="23" y="18"/>
                      </a:lnTo>
                      <a:lnTo>
                        <a:pt x="22" y="18"/>
                      </a:lnTo>
                      <a:lnTo>
                        <a:pt x="22" y="18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1" name="任意多边形 544955"/>
                <p:cNvSpPr/>
                <p:nvPr/>
              </p:nvSpPr>
              <p:spPr>
                <a:xfrm>
                  <a:off x="3771" y="2952"/>
                  <a:ext cx="19" cy="18"/>
                </a:xfrm>
                <a:custGeom>
                  <a:avLst/>
                  <a:gdLst/>
                  <a:ahLst/>
                  <a:cxnLst/>
                  <a:pathLst>
                    <a:path w="19" h="18">
                      <a:moveTo>
                        <a:pt x="18" y="4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8" y="17"/>
                      </a:lnTo>
                      <a:lnTo>
                        <a:pt x="18" y="4"/>
                      </a:lnTo>
                    </a:path>
                  </a:pathLst>
                </a:cu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2" name="任意多边形 544956"/>
                <p:cNvSpPr/>
                <p:nvPr/>
              </p:nvSpPr>
              <p:spPr>
                <a:xfrm>
                  <a:off x="3739" y="2944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18" y="2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18" y="18"/>
                      </a:lnTo>
                      <a:lnTo>
                        <a:pt x="18" y="2"/>
                      </a:lnTo>
                    </a:path>
                  </a:pathLst>
                </a:cu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3" name="直接连接符 544957"/>
                <p:cNvSpPr/>
                <p:nvPr/>
              </p:nvSpPr>
              <p:spPr>
                <a:xfrm flipH="1" flipV="1">
                  <a:off x="3739" y="2946"/>
                  <a:ext cx="40" cy="11"/>
                </a:xfrm>
                <a:prstGeom prst="line">
                  <a:avLst/>
                </a:prstGeom>
                <a:ln w="9525">
                  <a:noFill/>
                </a:ln>
              </p:spPr>
            </p:sp>
            <p:sp>
              <p:nvSpPr>
                <p:cNvPr id="124094" name="任意多边形 544958"/>
                <p:cNvSpPr/>
                <p:nvPr/>
              </p:nvSpPr>
              <p:spPr>
                <a:xfrm>
                  <a:off x="3739" y="2946"/>
                  <a:ext cx="41" cy="19"/>
                </a:xfrm>
                <a:custGeom>
                  <a:avLst/>
                  <a:gdLst/>
                  <a:ahLst/>
                  <a:cxnLst/>
                  <a:pathLst>
                    <a:path w="41" h="19">
                      <a:moveTo>
                        <a:pt x="40" y="18"/>
                      </a:moveTo>
                      <a:lnTo>
                        <a:pt x="0" y="0"/>
                      </a:lnTo>
                      <a:lnTo>
                        <a:pt x="40" y="18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5" name="任意多边形 544959"/>
                <p:cNvSpPr/>
                <p:nvPr/>
              </p:nvSpPr>
              <p:spPr>
                <a:xfrm>
                  <a:off x="3747" y="2931"/>
                  <a:ext cx="33" cy="28"/>
                </a:xfrm>
                <a:custGeom>
                  <a:avLst/>
                  <a:gdLst/>
                  <a:ahLst/>
                  <a:cxnLst/>
                  <a:pathLst>
                    <a:path w="33" h="28">
                      <a:moveTo>
                        <a:pt x="23" y="25"/>
                      </a:moveTo>
                      <a:lnTo>
                        <a:pt x="23" y="23"/>
                      </a:lnTo>
                      <a:lnTo>
                        <a:pt x="23" y="22"/>
                      </a:lnTo>
                      <a:lnTo>
                        <a:pt x="24" y="20"/>
                      </a:lnTo>
                      <a:lnTo>
                        <a:pt x="24" y="18"/>
                      </a:lnTo>
                      <a:lnTo>
                        <a:pt x="24" y="17"/>
                      </a:lnTo>
                      <a:lnTo>
                        <a:pt x="24" y="16"/>
                      </a:lnTo>
                      <a:lnTo>
                        <a:pt x="24" y="15"/>
                      </a:lnTo>
                      <a:lnTo>
                        <a:pt x="25" y="14"/>
                      </a:lnTo>
                      <a:lnTo>
                        <a:pt x="26" y="13"/>
                      </a:lnTo>
                      <a:lnTo>
                        <a:pt x="28" y="11"/>
                      </a:lnTo>
                      <a:lnTo>
                        <a:pt x="29" y="9"/>
                      </a:lnTo>
                      <a:lnTo>
                        <a:pt x="30" y="8"/>
                      </a:lnTo>
                      <a:lnTo>
                        <a:pt x="31" y="6"/>
                      </a:lnTo>
                      <a:lnTo>
                        <a:pt x="32" y="5"/>
                      </a:lnTo>
                      <a:lnTo>
                        <a:pt x="32" y="5"/>
                      </a:lnTo>
                      <a:lnTo>
                        <a:pt x="30" y="5"/>
                      </a:lnTo>
                      <a:lnTo>
                        <a:pt x="29" y="5"/>
                      </a:lnTo>
                      <a:lnTo>
                        <a:pt x="27" y="4"/>
                      </a:lnTo>
                      <a:lnTo>
                        <a:pt x="25" y="4"/>
                      </a:lnTo>
                      <a:lnTo>
                        <a:pt x="23" y="3"/>
                      </a:lnTo>
                      <a:lnTo>
                        <a:pt x="21" y="3"/>
                      </a:lnTo>
                      <a:lnTo>
                        <a:pt x="20" y="3"/>
                      </a:lnTo>
                      <a:lnTo>
                        <a:pt x="18" y="2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1"/>
                      </a:lnTo>
                      <a:lnTo>
                        <a:pt x="6" y="3"/>
                      </a:lnTo>
                      <a:lnTo>
                        <a:pt x="4" y="4"/>
                      </a:lnTo>
                      <a:lnTo>
                        <a:pt x="2" y="6"/>
                      </a:lnTo>
                      <a:lnTo>
                        <a:pt x="1" y="7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24" y="27"/>
                      </a:lnTo>
                      <a:lnTo>
                        <a:pt x="23" y="25"/>
                      </a:ln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6" name="任意多边形 544960"/>
                <p:cNvSpPr/>
                <p:nvPr/>
              </p:nvSpPr>
              <p:spPr>
                <a:xfrm>
                  <a:off x="3746" y="2943"/>
                  <a:ext cx="24" cy="19"/>
                </a:xfrm>
                <a:custGeom>
                  <a:avLst/>
                  <a:gdLst/>
                  <a:ahLst/>
                  <a:cxnLst/>
                  <a:pathLst>
                    <a:path w="24" h="19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23" y="7"/>
                      </a:lnTo>
                      <a:lnTo>
                        <a:pt x="23" y="18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7" name="直接连接符 544961"/>
                <p:cNvSpPr/>
                <p:nvPr/>
              </p:nvSpPr>
              <p:spPr>
                <a:xfrm flipH="1" flipV="1">
                  <a:off x="3746" y="2946"/>
                  <a:ext cx="23" cy="6"/>
                </a:xfrm>
                <a:prstGeom prst="line">
                  <a:avLst/>
                </a:prstGeom>
                <a:ln w="9525">
                  <a:noFill/>
                </a:ln>
              </p:spPr>
            </p:sp>
            <p:sp>
              <p:nvSpPr>
                <p:cNvPr id="124098" name="任意多边形 544962"/>
                <p:cNvSpPr/>
                <p:nvPr/>
              </p:nvSpPr>
              <p:spPr>
                <a:xfrm>
                  <a:off x="3769" y="2936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2" y="12"/>
                      </a:moveTo>
                      <a:lnTo>
                        <a:pt x="0" y="18"/>
                      </a:lnTo>
                      <a:lnTo>
                        <a:pt x="0" y="17"/>
                      </a:ln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2" y="8"/>
                      </a:lnTo>
                      <a:lnTo>
                        <a:pt x="4" y="7"/>
                      </a:lnTo>
                      <a:lnTo>
                        <a:pt x="6" y="5"/>
                      </a:lnTo>
                      <a:lnTo>
                        <a:pt x="10" y="4"/>
                      </a:lnTo>
                      <a:lnTo>
                        <a:pt x="13" y="2"/>
                      </a:lnTo>
                      <a:lnTo>
                        <a:pt x="15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" y="12"/>
                      </a:lnTo>
                    </a:path>
                  </a:pathLst>
                </a:custGeom>
                <a:solidFill>
                  <a:srgbClr val="7F7F7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099" name="任意多边形 544963"/>
                <p:cNvSpPr/>
                <p:nvPr/>
              </p:nvSpPr>
              <p:spPr>
                <a:xfrm>
                  <a:off x="3754" y="2907"/>
                  <a:ext cx="50" cy="20"/>
                </a:xfrm>
                <a:custGeom>
                  <a:avLst/>
                  <a:gdLst/>
                  <a:ahLst/>
                  <a:cxnLst/>
                  <a:pathLst>
                    <a:path w="50" h="20">
                      <a:moveTo>
                        <a:pt x="49" y="5"/>
                      </a:move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6" y="1"/>
                      </a:lnTo>
                      <a:lnTo>
                        <a:pt x="13" y="2"/>
                      </a:lnTo>
                      <a:lnTo>
                        <a:pt x="10" y="4"/>
                      </a:lnTo>
                      <a:lnTo>
                        <a:pt x="6" y="6"/>
                      </a:lnTo>
                      <a:lnTo>
                        <a:pt x="3" y="8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1" y="12"/>
                      </a:lnTo>
                      <a:lnTo>
                        <a:pt x="4" y="13"/>
                      </a:lnTo>
                      <a:lnTo>
                        <a:pt x="9" y="15"/>
                      </a:lnTo>
                      <a:lnTo>
                        <a:pt x="16" y="16"/>
                      </a:lnTo>
                      <a:lnTo>
                        <a:pt x="22" y="17"/>
                      </a:lnTo>
                      <a:lnTo>
                        <a:pt x="28" y="18"/>
                      </a:lnTo>
                      <a:lnTo>
                        <a:pt x="32" y="19"/>
                      </a:lnTo>
                      <a:lnTo>
                        <a:pt x="35" y="18"/>
                      </a:lnTo>
                      <a:lnTo>
                        <a:pt x="37" y="16"/>
                      </a:lnTo>
                      <a:lnTo>
                        <a:pt x="39" y="14"/>
                      </a:lnTo>
                      <a:lnTo>
                        <a:pt x="41" y="12"/>
                      </a:lnTo>
                      <a:lnTo>
                        <a:pt x="43" y="10"/>
                      </a:lnTo>
                      <a:lnTo>
                        <a:pt x="45" y="8"/>
                      </a:lnTo>
                      <a:lnTo>
                        <a:pt x="47" y="6"/>
                      </a:lnTo>
                      <a:lnTo>
                        <a:pt x="49" y="5"/>
                      </a:lnTo>
                      <a:lnTo>
                        <a:pt x="49" y="5"/>
                      </a:lnTo>
                    </a:path>
                  </a:pathLst>
                </a:custGeom>
                <a:solidFill>
                  <a:srgbClr val="FFD76A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100" name="任意多边形 544964"/>
                <p:cNvSpPr/>
                <p:nvPr/>
              </p:nvSpPr>
              <p:spPr>
                <a:xfrm>
                  <a:off x="3763" y="2895"/>
                  <a:ext cx="40" cy="25"/>
                </a:xfrm>
                <a:custGeom>
                  <a:avLst/>
                  <a:gdLst/>
                  <a:ahLst/>
                  <a:cxnLst/>
                  <a:pathLst>
                    <a:path w="40" h="25">
                      <a:moveTo>
                        <a:pt x="31" y="24"/>
                      </a:moveTo>
                      <a:lnTo>
                        <a:pt x="0" y="17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1" y="12"/>
                      </a:lnTo>
                      <a:lnTo>
                        <a:pt x="2" y="8"/>
                      </a:lnTo>
                      <a:lnTo>
                        <a:pt x="3" y="6"/>
                      </a:lnTo>
                      <a:lnTo>
                        <a:pt x="5" y="2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1" y="0"/>
                      </a:lnTo>
                      <a:lnTo>
                        <a:pt x="15" y="0"/>
                      </a:lnTo>
                      <a:lnTo>
                        <a:pt x="20" y="2"/>
                      </a:lnTo>
                      <a:lnTo>
                        <a:pt x="25" y="2"/>
                      </a:lnTo>
                      <a:lnTo>
                        <a:pt x="30" y="4"/>
                      </a:lnTo>
                      <a:lnTo>
                        <a:pt x="35" y="5"/>
                      </a:lnTo>
                      <a:lnTo>
                        <a:pt x="38" y="6"/>
                      </a:lnTo>
                      <a:lnTo>
                        <a:pt x="39" y="6"/>
                      </a:lnTo>
                      <a:lnTo>
                        <a:pt x="38" y="6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7"/>
                      </a:lnTo>
                      <a:lnTo>
                        <a:pt x="35" y="8"/>
                      </a:lnTo>
                      <a:lnTo>
                        <a:pt x="35" y="9"/>
                      </a:lnTo>
                      <a:lnTo>
                        <a:pt x="34" y="10"/>
                      </a:lnTo>
                      <a:lnTo>
                        <a:pt x="33" y="12"/>
                      </a:lnTo>
                      <a:lnTo>
                        <a:pt x="33" y="14"/>
                      </a:lnTo>
                      <a:lnTo>
                        <a:pt x="33" y="16"/>
                      </a:lnTo>
                      <a:lnTo>
                        <a:pt x="32" y="18"/>
                      </a:lnTo>
                      <a:lnTo>
                        <a:pt x="32" y="20"/>
                      </a:lnTo>
                      <a:lnTo>
                        <a:pt x="31" y="22"/>
                      </a:lnTo>
                      <a:lnTo>
                        <a:pt x="31" y="23"/>
                      </a:lnTo>
                      <a:lnTo>
                        <a:pt x="31" y="24"/>
                      </a:ln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101" name="任意多边形 544965"/>
                <p:cNvSpPr/>
                <p:nvPr/>
              </p:nvSpPr>
              <p:spPr>
                <a:xfrm>
                  <a:off x="3793" y="2901"/>
                  <a:ext cx="19" cy="19"/>
                </a:xfrm>
                <a:custGeom>
                  <a:avLst/>
                  <a:gdLst/>
                  <a:ahLst/>
                  <a:cxnLst/>
                  <a:pathLst>
                    <a:path w="19" h="19">
                      <a:moveTo>
                        <a:pt x="0" y="18"/>
                      </a:moveTo>
                      <a:lnTo>
                        <a:pt x="18" y="10"/>
                      </a:lnTo>
                      <a:lnTo>
                        <a:pt x="18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1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5" y="4"/>
                      </a:lnTo>
                      <a:lnTo>
                        <a:pt x="4" y="7"/>
                      </a:lnTo>
                      <a:lnTo>
                        <a:pt x="2" y="9"/>
                      </a:lnTo>
                      <a:lnTo>
                        <a:pt x="2" y="12"/>
                      </a:lnTo>
                      <a:lnTo>
                        <a:pt x="1" y="14"/>
                      </a:lnTo>
                      <a:lnTo>
                        <a:pt x="0" y="16"/>
                      </a:lnTo>
                      <a:lnTo>
                        <a:pt x="0" y="17"/>
                      </a:lnTo>
                      <a:lnTo>
                        <a:pt x="0" y="18"/>
                      </a:lnTo>
                    </a:path>
                  </a:pathLst>
                </a:custGeom>
                <a:solidFill>
                  <a:srgbClr val="CD96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102" name="任意多边形 544966"/>
                <p:cNvSpPr/>
                <p:nvPr/>
              </p:nvSpPr>
              <p:spPr>
                <a:xfrm>
                  <a:off x="3798" y="2943"/>
                  <a:ext cx="18" cy="19"/>
                </a:xfrm>
                <a:custGeom>
                  <a:avLst/>
                  <a:gdLst/>
                  <a:ahLst/>
                  <a:cxnLst/>
                  <a:pathLst>
                    <a:path w="18" h="19">
                      <a:moveTo>
                        <a:pt x="3" y="0"/>
                      </a:moveTo>
                      <a:lnTo>
                        <a:pt x="6" y="0"/>
                      </a:lnTo>
                      <a:lnTo>
                        <a:pt x="9" y="2"/>
                      </a:lnTo>
                      <a:lnTo>
                        <a:pt x="9" y="4"/>
                      </a:lnTo>
                      <a:lnTo>
                        <a:pt x="12" y="4"/>
                      </a:lnTo>
                      <a:lnTo>
                        <a:pt x="12" y="6"/>
                      </a:lnTo>
                      <a:lnTo>
                        <a:pt x="17" y="10"/>
                      </a:lnTo>
                      <a:lnTo>
                        <a:pt x="17" y="12"/>
                      </a:lnTo>
                      <a:lnTo>
                        <a:pt x="17" y="14"/>
                      </a:lnTo>
                      <a:lnTo>
                        <a:pt x="12" y="14"/>
                      </a:lnTo>
                      <a:lnTo>
                        <a:pt x="12" y="18"/>
                      </a:lnTo>
                      <a:lnTo>
                        <a:pt x="9" y="18"/>
                      </a:lnTo>
                      <a:lnTo>
                        <a:pt x="9" y="14"/>
                      </a:lnTo>
                      <a:lnTo>
                        <a:pt x="9" y="12"/>
                      </a:lnTo>
                      <a:lnTo>
                        <a:pt x="6" y="10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0000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24103" name="矩形 544967"/>
            <p:cNvSpPr/>
            <p:nvPr/>
          </p:nvSpPr>
          <p:spPr>
            <a:xfrm>
              <a:off x="4174" y="2549"/>
              <a:ext cx="381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ASN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104" name="椭圆 544968"/>
            <p:cNvSpPr/>
            <p:nvPr/>
          </p:nvSpPr>
          <p:spPr>
            <a:xfrm>
              <a:off x="3484" y="3133"/>
              <a:ext cx="601" cy="61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124105" name="图片 544969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3607" y="3261"/>
              <a:ext cx="349" cy="354"/>
            </a:xfrm>
            <a:prstGeom prst="rect">
              <a:avLst/>
            </a:prstGeom>
            <a:noFill/>
            <a:ln w="12700" cap="flat" cmpd="sng">
              <a:solidFill>
                <a:srgbClr val="500093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544971" name="矩形 544970"/>
            <p:cNvSpPr/>
            <p:nvPr/>
          </p:nvSpPr>
          <p:spPr>
            <a:xfrm>
              <a:off x="3665" y="3590"/>
              <a:ext cx="264" cy="1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55562" tIns="26988" rIns="55562" bIns="26988">
              <a:spAutoFit/>
            </a:bodyPr>
            <a:p>
              <a:pPr algn="ctr" defTabSz="330200" fontAlgn="base"/>
              <a:r>
                <a:rPr lang="en-US" altLang="zh-TW" sz="1200" b="1" strike="noStrike" noProof="1">
                  <a:solidFill>
                    <a:srgbClr val="0000CC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Tahoma" panose="020B0604030504040204" pitchFamily="34" charset="0"/>
                  <a:ea typeface="PMingLiU" pitchFamily="18" charset="-120"/>
                  <a:cs typeface="+mn-cs"/>
                </a:rPr>
                <a:t>AP</a:t>
              </a:r>
              <a:endParaRPr lang="en-US" altLang="zh-TW" sz="1200" b="1" strike="noStrike" noProof="1">
                <a:solidFill>
                  <a:srgbClr val="0000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107" name="椭圆 544971"/>
            <p:cNvSpPr/>
            <p:nvPr/>
          </p:nvSpPr>
          <p:spPr>
            <a:xfrm>
              <a:off x="438" y="1397"/>
              <a:ext cx="602" cy="57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4108" name="矩形 544972"/>
            <p:cNvSpPr/>
            <p:nvPr/>
          </p:nvSpPr>
          <p:spPr>
            <a:xfrm>
              <a:off x="288" y="1960"/>
              <a:ext cx="926" cy="39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CC3300"/>
                  </a:solidFill>
                  <a:latin typeface="Tahoma" panose="020B0604030504040204" pitchFamily="34" charset="0"/>
                  <a:ea typeface="PMingLiU" pitchFamily="18" charset="-120"/>
                </a:rPr>
                <a:t>MRP/DRP   Generated Requirements</a:t>
              </a:r>
              <a:endParaRPr lang="en-US" altLang="zh-TW" sz="1200" b="1">
                <a:solidFill>
                  <a:srgbClr val="CC3300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grpSp>
          <p:nvGrpSpPr>
            <p:cNvPr id="124109" name="组合 544973"/>
            <p:cNvGrpSpPr/>
            <p:nvPr/>
          </p:nvGrpSpPr>
          <p:grpSpPr>
            <a:xfrm>
              <a:off x="505" y="1439"/>
              <a:ext cx="253" cy="335"/>
              <a:chOff x="245" y="1396"/>
              <a:chExt cx="287" cy="385"/>
            </a:xfrm>
          </p:grpSpPr>
          <p:sp>
            <p:nvSpPr>
              <p:cNvPr id="124110" name="任意多边形 544974"/>
              <p:cNvSpPr/>
              <p:nvPr/>
            </p:nvSpPr>
            <p:spPr>
              <a:xfrm>
                <a:off x="245" y="1396"/>
                <a:ext cx="261" cy="371"/>
              </a:xfrm>
              <a:custGeom>
                <a:avLst/>
                <a:gdLst/>
                <a:ahLst/>
                <a:cxnLst/>
                <a:pathLst>
                  <a:path w="261" h="371">
                    <a:moveTo>
                      <a:pt x="260" y="252"/>
                    </a:moveTo>
                    <a:lnTo>
                      <a:pt x="260" y="0"/>
                    </a:lnTo>
                    <a:lnTo>
                      <a:pt x="0" y="109"/>
                    </a:lnTo>
                    <a:lnTo>
                      <a:pt x="0" y="370"/>
                    </a:lnTo>
                    <a:lnTo>
                      <a:pt x="260" y="252"/>
                    </a:lnTo>
                  </a:path>
                </a:pathLst>
              </a:custGeom>
              <a:solidFill>
                <a:srgbClr val="777777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1" name="任意多边形 544975"/>
              <p:cNvSpPr/>
              <p:nvPr/>
            </p:nvSpPr>
            <p:spPr>
              <a:xfrm>
                <a:off x="257" y="1403"/>
                <a:ext cx="262" cy="370"/>
              </a:xfrm>
              <a:custGeom>
                <a:avLst/>
                <a:gdLst/>
                <a:ahLst/>
                <a:cxnLst/>
                <a:pathLst>
                  <a:path w="262" h="370">
                    <a:moveTo>
                      <a:pt x="261" y="251"/>
                    </a:moveTo>
                    <a:lnTo>
                      <a:pt x="261" y="0"/>
                    </a:lnTo>
                    <a:lnTo>
                      <a:pt x="0" y="109"/>
                    </a:lnTo>
                    <a:lnTo>
                      <a:pt x="0" y="369"/>
                    </a:lnTo>
                    <a:lnTo>
                      <a:pt x="261" y="251"/>
                    </a:lnTo>
                  </a:path>
                </a:pathLst>
              </a:custGeom>
              <a:solidFill>
                <a:srgbClr val="B2B2B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2" name="任意多边形 544976"/>
              <p:cNvSpPr/>
              <p:nvPr/>
            </p:nvSpPr>
            <p:spPr>
              <a:xfrm>
                <a:off x="270" y="1410"/>
                <a:ext cx="262" cy="371"/>
              </a:xfrm>
              <a:custGeom>
                <a:avLst/>
                <a:gdLst/>
                <a:ahLst/>
                <a:cxnLst/>
                <a:pathLst>
                  <a:path w="262" h="371">
                    <a:moveTo>
                      <a:pt x="261" y="252"/>
                    </a:moveTo>
                    <a:lnTo>
                      <a:pt x="261" y="0"/>
                    </a:lnTo>
                    <a:lnTo>
                      <a:pt x="0" y="109"/>
                    </a:lnTo>
                    <a:lnTo>
                      <a:pt x="0" y="370"/>
                    </a:lnTo>
                    <a:lnTo>
                      <a:pt x="261" y="252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DDDDDD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3" name="任意多边形 544977"/>
              <p:cNvSpPr/>
              <p:nvPr/>
            </p:nvSpPr>
            <p:spPr>
              <a:xfrm>
                <a:off x="289" y="1446"/>
                <a:ext cx="224" cy="309"/>
              </a:xfrm>
              <a:custGeom>
                <a:avLst/>
                <a:gdLst/>
                <a:ahLst/>
                <a:cxnLst/>
                <a:pathLst>
                  <a:path w="224" h="309">
                    <a:moveTo>
                      <a:pt x="223" y="0"/>
                    </a:moveTo>
                    <a:lnTo>
                      <a:pt x="95" y="53"/>
                    </a:lnTo>
                    <a:lnTo>
                      <a:pt x="95" y="120"/>
                    </a:lnTo>
                    <a:lnTo>
                      <a:pt x="0" y="161"/>
                    </a:lnTo>
                    <a:lnTo>
                      <a:pt x="0" y="308"/>
                    </a:lnTo>
                    <a:lnTo>
                      <a:pt x="95" y="265"/>
                    </a:lnTo>
                    <a:lnTo>
                      <a:pt x="95" y="265"/>
                    </a:lnTo>
                    <a:lnTo>
                      <a:pt x="172" y="231"/>
                    </a:lnTo>
                    <a:lnTo>
                      <a:pt x="223" y="208"/>
                    </a:lnTo>
                    <a:lnTo>
                      <a:pt x="223" y="0"/>
                    </a:lnTo>
                  </a:path>
                </a:pathLst>
              </a:custGeom>
              <a:solidFill>
                <a:srgbClr val="FFFFDE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4" name="任意多边形 544978"/>
              <p:cNvSpPr/>
              <p:nvPr/>
            </p:nvSpPr>
            <p:spPr>
              <a:xfrm>
                <a:off x="289" y="1644"/>
                <a:ext cx="224" cy="111"/>
              </a:xfrm>
              <a:custGeom>
                <a:avLst/>
                <a:gdLst/>
                <a:ahLst/>
                <a:cxnLst/>
                <a:pathLst>
                  <a:path w="224" h="111">
                    <a:moveTo>
                      <a:pt x="223" y="10"/>
                    </a:moveTo>
                    <a:lnTo>
                      <a:pt x="223" y="0"/>
                    </a:lnTo>
                    <a:lnTo>
                      <a:pt x="0" y="96"/>
                    </a:lnTo>
                    <a:lnTo>
                      <a:pt x="0" y="110"/>
                    </a:lnTo>
                    <a:lnTo>
                      <a:pt x="223" y="10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5" name="任意多边形 544979"/>
              <p:cNvSpPr/>
              <p:nvPr/>
            </p:nvSpPr>
            <p:spPr>
              <a:xfrm>
                <a:off x="289" y="1620"/>
                <a:ext cx="224" cy="110"/>
              </a:xfrm>
              <a:custGeom>
                <a:avLst/>
                <a:gdLst/>
                <a:ahLst/>
                <a:cxnLst/>
                <a:pathLst>
                  <a:path w="224" h="110">
                    <a:moveTo>
                      <a:pt x="223" y="11"/>
                    </a:moveTo>
                    <a:lnTo>
                      <a:pt x="223" y="0"/>
                    </a:lnTo>
                    <a:lnTo>
                      <a:pt x="0" y="95"/>
                    </a:lnTo>
                    <a:lnTo>
                      <a:pt x="0" y="109"/>
                    </a:lnTo>
                    <a:lnTo>
                      <a:pt x="223" y="11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6" name="任意多边形 544980"/>
              <p:cNvSpPr/>
              <p:nvPr/>
            </p:nvSpPr>
            <p:spPr>
              <a:xfrm>
                <a:off x="289" y="1594"/>
                <a:ext cx="224" cy="110"/>
              </a:xfrm>
              <a:custGeom>
                <a:avLst/>
                <a:gdLst/>
                <a:ahLst/>
                <a:cxnLst/>
                <a:pathLst>
                  <a:path w="224" h="110">
                    <a:moveTo>
                      <a:pt x="223" y="11"/>
                    </a:moveTo>
                    <a:lnTo>
                      <a:pt x="223" y="0"/>
                    </a:lnTo>
                    <a:lnTo>
                      <a:pt x="0" y="95"/>
                    </a:lnTo>
                    <a:lnTo>
                      <a:pt x="0" y="109"/>
                    </a:lnTo>
                    <a:lnTo>
                      <a:pt x="223" y="11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7" name="任意多边形 544981"/>
              <p:cNvSpPr/>
              <p:nvPr/>
            </p:nvSpPr>
            <p:spPr>
              <a:xfrm>
                <a:off x="289" y="1568"/>
                <a:ext cx="224" cy="110"/>
              </a:xfrm>
              <a:custGeom>
                <a:avLst/>
                <a:gdLst/>
                <a:ahLst/>
                <a:cxnLst/>
                <a:pathLst>
                  <a:path w="224" h="110">
                    <a:moveTo>
                      <a:pt x="223" y="11"/>
                    </a:moveTo>
                    <a:lnTo>
                      <a:pt x="223" y="0"/>
                    </a:lnTo>
                    <a:lnTo>
                      <a:pt x="0" y="95"/>
                    </a:lnTo>
                    <a:lnTo>
                      <a:pt x="0" y="109"/>
                    </a:lnTo>
                    <a:lnTo>
                      <a:pt x="223" y="11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8" name="任意多边形 544982"/>
              <p:cNvSpPr/>
              <p:nvPr/>
            </p:nvSpPr>
            <p:spPr>
              <a:xfrm>
                <a:off x="289" y="1513"/>
                <a:ext cx="224" cy="111"/>
              </a:xfrm>
              <a:custGeom>
                <a:avLst/>
                <a:gdLst/>
                <a:ahLst/>
                <a:cxnLst/>
                <a:pathLst>
                  <a:path w="224" h="111">
                    <a:moveTo>
                      <a:pt x="223" y="13"/>
                    </a:moveTo>
                    <a:lnTo>
                      <a:pt x="223" y="0"/>
                    </a:lnTo>
                    <a:lnTo>
                      <a:pt x="0" y="95"/>
                    </a:lnTo>
                    <a:lnTo>
                      <a:pt x="0" y="110"/>
                    </a:lnTo>
                    <a:lnTo>
                      <a:pt x="223" y="13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19" name="任意多边形 544983"/>
              <p:cNvSpPr/>
              <p:nvPr/>
            </p:nvSpPr>
            <p:spPr>
              <a:xfrm>
                <a:off x="289" y="1540"/>
                <a:ext cx="224" cy="111"/>
              </a:xfrm>
              <a:custGeom>
                <a:avLst/>
                <a:gdLst/>
                <a:ahLst/>
                <a:cxnLst/>
                <a:pathLst>
                  <a:path w="224" h="111">
                    <a:moveTo>
                      <a:pt x="223" y="13"/>
                    </a:moveTo>
                    <a:lnTo>
                      <a:pt x="223" y="0"/>
                    </a:lnTo>
                    <a:lnTo>
                      <a:pt x="0" y="95"/>
                    </a:lnTo>
                    <a:lnTo>
                      <a:pt x="0" y="110"/>
                    </a:lnTo>
                    <a:lnTo>
                      <a:pt x="223" y="13"/>
                    </a:lnTo>
                  </a:path>
                </a:pathLst>
              </a:custGeom>
              <a:solidFill>
                <a:srgbClr val="99CC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20" name="直接连接符 544984"/>
              <p:cNvSpPr/>
              <p:nvPr/>
            </p:nvSpPr>
            <p:spPr>
              <a:xfrm>
                <a:off x="400" y="1492"/>
                <a:ext cx="0" cy="214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21" name="直接连接符 544985"/>
              <p:cNvSpPr/>
              <p:nvPr/>
            </p:nvSpPr>
            <p:spPr>
              <a:xfrm flipH="1">
                <a:off x="399" y="1493"/>
                <a:ext cx="2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2" name="直接连接符 544986"/>
              <p:cNvSpPr/>
              <p:nvPr/>
            </p:nvSpPr>
            <p:spPr>
              <a:xfrm>
                <a:off x="399" y="1706"/>
                <a:ext cx="2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3" name="直接连接符 544987"/>
              <p:cNvSpPr/>
              <p:nvPr/>
            </p:nvSpPr>
            <p:spPr>
              <a:xfrm>
                <a:off x="414" y="1488"/>
                <a:ext cx="0" cy="212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24" name="直接连接符 544988"/>
              <p:cNvSpPr/>
              <p:nvPr/>
            </p:nvSpPr>
            <p:spPr>
              <a:xfrm flipH="1">
                <a:off x="411" y="1488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5" name="直接连接符 544989"/>
              <p:cNvSpPr/>
              <p:nvPr/>
            </p:nvSpPr>
            <p:spPr>
              <a:xfrm>
                <a:off x="411" y="1700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6" name="直接连接符 544990"/>
              <p:cNvSpPr/>
              <p:nvPr/>
            </p:nvSpPr>
            <p:spPr>
              <a:xfrm>
                <a:off x="427" y="1482"/>
                <a:ext cx="0" cy="212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27" name="直接连接符 544991"/>
              <p:cNvSpPr/>
              <p:nvPr/>
            </p:nvSpPr>
            <p:spPr>
              <a:xfrm flipH="1">
                <a:off x="425" y="1482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8" name="直接连接符 544992"/>
              <p:cNvSpPr/>
              <p:nvPr/>
            </p:nvSpPr>
            <p:spPr>
              <a:xfrm>
                <a:off x="425" y="1694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29" name="直接连接符 544993"/>
              <p:cNvSpPr/>
              <p:nvPr/>
            </p:nvSpPr>
            <p:spPr>
              <a:xfrm>
                <a:off x="441" y="1476"/>
                <a:ext cx="0" cy="211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30" name="直接连接符 544994"/>
              <p:cNvSpPr/>
              <p:nvPr/>
            </p:nvSpPr>
            <p:spPr>
              <a:xfrm flipH="1">
                <a:off x="438" y="1476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1" name="直接连接符 544995"/>
              <p:cNvSpPr/>
              <p:nvPr/>
            </p:nvSpPr>
            <p:spPr>
              <a:xfrm>
                <a:off x="438" y="1687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2" name="直接连接符 544996"/>
              <p:cNvSpPr/>
              <p:nvPr/>
            </p:nvSpPr>
            <p:spPr>
              <a:xfrm>
                <a:off x="454" y="1470"/>
                <a:ext cx="0" cy="210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33" name="直接连接符 544997"/>
              <p:cNvSpPr/>
              <p:nvPr/>
            </p:nvSpPr>
            <p:spPr>
              <a:xfrm flipH="1">
                <a:off x="452" y="1471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4" name="直接连接符 544998"/>
              <p:cNvSpPr/>
              <p:nvPr/>
            </p:nvSpPr>
            <p:spPr>
              <a:xfrm>
                <a:off x="452" y="1680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5" name="直接连接符 544999"/>
              <p:cNvSpPr/>
              <p:nvPr/>
            </p:nvSpPr>
            <p:spPr>
              <a:xfrm>
                <a:off x="468" y="1465"/>
                <a:ext cx="0" cy="210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36" name="直接连接符 545000"/>
              <p:cNvSpPr/>
              <p:nvPr/>
            </p:nvSpPr>
            <p:spPr>
              <a:xfrm flipH="1">
                <a:off x="466" y="1466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7" name="直接连接符 545001"/>
              <p:cNvSpPr/>
              <p:nvPr/>
            </p:nvSpPr>
            <p:spPr>
              <a:xfrm>
                <a:off x="466" y="1675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38" name="直接连接符 545002"/>
              <p:cNvSpPr/>
              <p:nvPr/>
            </p:nvSpPr>
            <p:spPr>
              <a:xfrm>
                <a:off x="483" y="1458"/>
                <a:ext cx="0" cy="210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39" name="直接连接符 545003"/>
              <p:cNvSpPr/>
              <p:nvPr/>
            </p:nvSpPr>
            <p:spPr>
              <a:xfrm flipH="1">
                <a:off x="482" y="1458"/>
                <a:ext cx="2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0" name="直接连接符 545004"/>
              <p:cNvSpPr/>
              <p:nvPr/>
            </p:nvSpPr>
            <p:spPr>
              <a:xfrm>
                <a:off x="482" y="1668"/>
                <a:ext cx="2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1" name="直接连接符 545005"/>
              <p:cNvSpPr/>
              <p:nvPr/>
            </p:nvSpPr>
            <p:spPr>
              <a:xfrm>
                <a:off x="498" y="1452"/>
                <a:ext cx="0" cy="209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42" name="直接连接符 545006"/>
              <p:cNvSpPr/>
              <p:nvPr/>
            </p:nvSpPr>
            <p:spPr>
              <a:xfrm flipH="1">
                <a:off x="495" y="1452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3" name="直接连接符 545007"/>
              <p:cNvSpPr/>
              <p:nvPr/>
            </p:nvSpPr>
            <p:spPr>
              <a:xfrm>
                <a:off x="495" y="1661"/>
                <a:ext cx="3" cy="0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4" name="直接连接符 545008"/>
              <p:cNvSpPr/>
              <p:nvPr/>
            </p:nvSpPr>
            <p:spPr>
              <a:xfrm flipV="1">
                <a:off x="289" y="1526"/>
                <a:ext cx="223" cy="97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45" name="直接连接符 545009"/>
              <p:cNvSpPr/>
              <p:nvPr/>
            </p:nvSpPr>
            <p:spPr>
              <a:xfrm>
                <a:off x="289" y="1621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6" name="直接连接符 545010"/>
              <p:cNvSpPr/>
              <p:nvPr/>
            </p:nvSpPr>
            <p:spPr>
              <a:xfrm flipH="1" flipV="1">
                <a:off x="512" y="1525"/>
                <a:ext cx="1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7" name="直接连接符 545011"/>
              <p:cNvSpPr/>
              <p:nvPr/>
            </p:nvSpPr>
            <p:spPr>
              <a:xfrm flipV="1">
                <a:off x="289" y="1539"/>
                <a:ext cx="223" cy="96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48" name="直接连接符 545012"/>
              <p:cNvSpPr/>
              <p:nvPr/>
            </p:nvSpPr>
            <p:spPr>
              <a:xfrm>
                <a:off x="289" y="1634"/>
                <a:ext cx="2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49" name="直接连接符 545013"/>
              <p:cNvSpPr/>
              <p:nvPr/>
            </p:nvSpPr>
            <p:spPr>
              <a:xfrm flipH="1" flipV="1">
                <a:off x="512" y="1538"/>
                <a:ext cx="1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0" name="直接连接符 545014"/>
              <p:cNvSpPr/>
              <p:nvPr/>
            </p:nvSpPr>
            <p:spPr>
              <a:xfrm flipV="1">
                <a:off x="289" y="1552"/>
                <a:ext cx="223" cy="96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51" name="直接连接符 545015"/>
              <p:cNvSpPr/>
              <p:nvPr/>
            </p:nvSpPr>
            <p:spPr>
              <a:xfrm>
                <a:off x="289" y="1647"/>
                <a:ext cx="2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2" name="直接连接符 545016"/>
              <p:cNvSpPr/>
              <p:nvPr/>
            </p:nvSpPr>
            <p:spPr>
              <a:xfrm flipH="1" flipV="1">
                <a:off x="512" y="1551"/>
                <a:ext cx="1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3" name="直接连接符 545017"/>
              <p:cNvSpPr/>
              <p:nvPr/>
            </p:nvSpPr>
            <p:spPr>
              <a:xfrm flipV="1">
                <a:off x="289" y="1566"/>
                <a:ext cx="223" cy="96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54" name="直接连接符 545018"/>
              <p:cNvSpPr/>
              <p:nvPr/>
            </p:nvSpPr>
            <p:spPr>
              <a:xfrm>
                <a:off x="289" y="1661"/>
                <a:ext cx="2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5" name="直接连接符 545019"/>
              <p:cNvSpPr/>
              <p:nvPr/>
            </p:nvSpPr>
            <p:spPr>
              <a:xfrm flipH="1" flipV="1">
                <a:off x="512" y="1565"/>
                <a:ext cx="1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6" name="直接连接符 545020"/>
              <p:cNvSpPr/>
              <p:nvPr/>
            </p:nvSpPr>
            <p:spPr>
              <a:xfrm flipV="1">
                <a:off x="289" y="1580"/>
                <a:ext cx="223" cy="96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57" name="直接连接符 545021"/>
              <p:cNvSpPr/>
              <p:nvPr/>
            </p:nvSpPr>
            <p:spPr>
              <a:xfrm>
                <a:off x="289" y="1675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8" name="直接连接符 545022"/>
              <p:cNvSpPr/>
              <p:nvPr/>
            </p:nvSpPr>
            <p:spPr>
              <a:xfrm flipH="1" flipV="1">
                <a:off x="512" y="1579"/>
                <a:ext cx="1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59" name="直接连接符 545023"/>
              <p:cNvSpPr/>
              <p:nvPr/>
            </p:nvSpPr>
            <p:spPr>
              <a:xfrm flipV="1">
                <a:off x="289" y="1593"/>
                <a:ext cx="223" cy="97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60" name="直接连接符 545024"/>
              <p:cNvSpPr/>
              <p:nvPr/>
            </p:nvSpPr>
            <p:spPr>
              <a:xfrm>
                <a:off x="289" y="1689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1" name="直接连接符 545025"/>
              <p:cNvSpPr/>
              <p:nvPr/>
            </p:nvSpPr>
            <p:spPr>
              <a:xfrm flipH="1" flipV="1">
                <a:off x="512" y="1592"/>
                <a:ext cx="1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2" name="直接连接符 545026"/>
              <p:cNvSpPr/>
              <p:nvPr/>
            </p:nvSpPr>
            <p:spPr>
              <a:xfrm flipV="1">
                <a:off x="289" y="1605"/>
                <a:ext cx="223" cy="99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63" name="直接连接符 545027"/>
              <p:cNvSpPr/>
              <p:nvPr/>
            </p:nvSpPr>
            <p:spPr>
              <a:xfrm>
                <a:off x="289" y="1703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4" name="直接连接符 545028"/>
              <p:cNvSpPr/>
              <p:nvPr/>
            </p:nvSpPr>
            <p:spPr>
              <a:xfrm flipH="1" flipV="1">
                <a:off x="512" y="1604"/>
                <a:ext cx="1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5" name="直接连接符 545029"/>
              <p:cNvSpPr/>
              <p:nvPr/>
            </p:nvSpPr>
            <p:spPr>
              <a:xfrm flipV="1">
                <a:off x="289" y="1619"/>
                <a:ext cx="223" cy="96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66" name="直接连接符 545030"/>
              <p:cNvSpPr/>
              <p:nvPr/>
            </p:nvSpPr>
            <p:spPr>
              <a:xfrm>
                <a:off x="289" y="1715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7" name="直接连接符 545031"/>
              <p:cNvSpPr/>
              <p:nvPr/>
            </p:nvSpPr>
            <p:spPr>
              <a:xfrm flipH="1" flipV="1">
                <a:off x="512" y="1617"/>
                <a:ext cx="1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68" name="直接连接符 545032"/>
              <p:cNvSpPr/>
              <p:nvPr/>
            </p:nvSpPr>
            <p:spPr>
              <a:xfrm flipV="1">
                <a:off x="289" y="1632"/>
                <a:ext cx="223" cy="97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69" name="直接连接符 545033"/>
              <p:cNvSpPr/>
              <p:nvPr/>
            </p:nvSpPr>
            <p:spPr>
              <a:xfrm>
                <a:off x="289" y="1728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70" name="直接连接符 545034"/>
              <p:cNvSpPr/>
              <p:nvPr/>
            </p:nvSpPr>
            <p:spPr>
              <a:xfrm flipH="1" flipV="1">
                <a:off x="512" y="1631"/>
                <a:ext cx="1" cy="3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71" name="直接连接符 545035"/>
              <p:cNvSpPr/>
              <p:nvPr/>
            </p:nvSpPr>
            <p:spPr>
              <a:xfrm flipV="1">
                <a:off x="289" y="1644"/>
                <a:ext cx="223" cy="98"/>
              </a:xfrm>
              <a:prstGeom prst="line">
                <a:avLst/>
              </a:prstGeom>
              <a:ln w="12700" cap="flat" cmpd="sng">
                <a:solidFill>
                  <a:srgbClr val="B2B2B2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124172" name="直接连接符 545036"/>
              <p:cNvSpPr/>
              <p:nvPr/>
            </p:nvSpPr>
            <p:spPr>
              <a:xfrm>
                <a:off x="289" y="1742"/>
                <a:ext cx="2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73" name="直接连接符 545037"/>
              <p:cNvSpPr/>
              <p:nvPr/>
            </p:nvSpPr>
            <p:spPr>
              <a:xfrm flipH="1" flipV="1">
                <a:off x="512" y="1643"/>
                <a:ext cx="1" cy="2"/>
              </a:xfrm>
              <a:prstGeom prst="line">
                <a:avLst/>
              </a:prstGeom>
              <a:ln w="9525">
                <a:noFill/>
              </a:ln>
            </p:spPr>
          </p:sp>
          <p:sp>
            <p:nvSpPr>
              <p:cNvPr id="124174" name="任意多边形 545038"/>
              <p:cNvSpPr/>
              <p:nvPr/>
            </p:nvSpPr>
            <p:spPr>
              <a:xfrm>
                <a:off x="385" y="1446"/>
                <a:ext cx="128" cy="267"/>
              </a:xfrm>
              <a:custGeom>
                <a:avLst/>
                <a:gdLst/>
                <a:ahLst/>
                <a:cxnLst/>
                <a:pathLst>
                  <a:path w="128" h="267">
                    <a:moveTo>
                      <a:pt x="127" y="208"/>
                    </a:moveTo>
                    <a:lnTo>
                      <a:pt x="127" y="0"/>
                    </a:lnTo>
                    <a:lnTo>
                      <a:pt x="0" y="53"/>
                    </a:lnTo>
                    <a:lnTo>
                      <a:pt x="0" y="266"/>
                    </a:lnTo>
                    <a:lnTo>
                      <a:pt x="127" y="208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175" name="任意多边形 545039"/>
              <p:cNvSpPr/>
              <p:nvPr/>
            </p:nvSpPr>
            <p:spPr>
              <a:xfrm>
                <a:off x="289" y="1514"/>
                <a:ext cx="224" cy="241"/>
              </a:xfrm>
              <a:custGeom>
                <a:avLst/>
                <a:gdLst/>
                <a:ahLst/>
                <a:cxnLst/>
                <a:pathLst>
                  <a:path w="224" h="241">
                    <a:moveTo>
                      <a:pt x="223" y="140"/>
                    </a:moveTo>
                    <a:lnTo>
                      <a:pt x="223" y="0"/>
                    </a:lnTo>
                    <a:lnTo>
                      <a:pt x="0" y="94"/>
                    </a:lnTo>
                    <a:lnTo>
                      <a:pt x="0" y="240"/>
                    </a:lnTo>
                    <a:lnTo>
                      <a:pt x="223" y="140"/>
                    </a:lnTo>
                  </a:path>
                </a:pathLst>
              </a:custGeom>
              <a:noFill/>
              <a:ln w="12700" cap="rnd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4176" name="任意多边形 545040"/>
            <p:cNvSpPr/>
            <p:nvPr/>
          </p:nvSpPr>
          <p:spPr>
            <a:xfrm>
              <a:off x="739" y="1453"/>
              <a:ext cx="154" cy="97"/>
            </a:xfrm>
            <a:custGeom>
              <a:avLst/>
              <a:gdLst/>
              <a:ahLst/>
              <a:cxnLst/>
              <a:pathLst>
                <a:path w="175" h="111">
                  <a:moveTo>
                    <a:pt x="0" y="110"/>
                  </a:moveTo>
                  <a:lnTo>
                    <a:pt x="174" y="47"/>
                  </a:lnTo>
                  <a:lnTo>
                    <a:pt x="145" y="0"/>
                  </a:lnTo>
                  <a:lnTo>
                    <a:pt x="0" y="110"/>
                  </a:lnTo>
                </a:path>
              </a:pathLst>
            </a:custGeom>
            <a:solidFill>
              <a:srgbClr val="B2B2B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177" name="任意多边形 545041"/>
            <p:cNvSpPr/>
            <p:nvPr/>
          </p:nvSpPr>
          <p:spPr>
            <a:xfrm>
              <a:off x="722" y="1545"/>
              <a:ext cx="184" cy="101"/>
            </a:xfrm>
            <a:custGeom>
              <a:avLst/>
              <a:gdLst/>
              <a:ahLst/>
              <a:cxnLst/>
              <a:pathLst>
                <a:path w="209" h="116">
                  <a:moveTo>
                    <a:pt x="0" y="43"/>
                  </a:moveTo>
                  <a:lnTo>
                    <a:pt x="208" y="0"/>
                  </a:lnTo>
                  <a:lnTo>
                    <a:pt x="186" y="115"/>
                  </a:lnTo>
                  <a:lnTo>
                    <a:pt x="0" y="43"/>
                  </a:lnTo>
                </a:path>
              </a:pathLst>
            </a:custGeom>
            <a:solidFill>
              <a:srgbClr val="B2B2B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178" name="任意多边形 545042"/>
            <p:cNvSpPr/>
            <p:nvPr/>
          </p:nvSpPr>
          <p:spPr>
            <a:xfrm>
              <a:off x="699" y="1641"/>
              <a:ext cx="233" cy="187"/>
            </a:xfrm>
            <a:custGeom>
              <a:avLst/>
              <a:gdLst/>
              <a:ahLst/>
              <a:cxnLst/>
              <a:pathLst>
                <a:path w="264" h="216">
                  <a:moveTo>
                    <a:pt x="0" y="0"/>
                  </a:moveTo>
                  <a:lnTo>
                    <a:pt x="263" y="61"/>
                  </a:lnTo>
                  <a:lnTo>
                    <a:pt x="162" y="215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179" name="任意多边形 545043"/>
            <p:cNvSpPr/>
            <p:nvPr/>
          </p:nvSpPr>
          <p:spPr>
            <a:xfrm>
              <a:off x="566" y="1687"/>
              <a:ext cx="167" cy="141"/>
            </a:xfrm>
            <a:custGeom>
              <a:avLst/>
              <a:gdLst/>
              <a:ahLst/>
              <a:cxnLst/>
              <a:pathLst>
                <a:path w="190" h="163">
                  <a:moveTo>
                    <a:pt x="0" y="98"/>
                  </a:moveTo>
                  <a:lnTo>
                    <a:pt x="134" y="0"/>
                  </a:lnTo>
                  <a:lnTo>
                    <a:pt x="189" y="162"/>
                  </a:lnTo>
                  <a:lnTo>
                    <a:pt x="0" y="98"/>
                  </a:lnTo>
                </a:path>
              </a:pathLst>
            </a:custGeom>
            <a:solidFill>
              <a:srgbClr val="B2B2B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24180" name="组合 545044"/>
            <p:cNvGrpSpPr/>
            <p:nvPr/>
          </p:nvGrpSpPr>
          <p:grpSpPr>
            <a:xfrm>
              <a:off x="528" y="1753"/>
              <a:ext cx="208" cy="206"/>
              <a:chOff x="271" y="1757"/>
              <a:chExt cx="236" cy="236"/>
            </a:xfrm>
          </p:grpSpPr>
          <p:sp>
            <p:nvSpPr>
              <p:cNvPr id="124181" name="任意多边形 545045"/>
              <p:cNvSpPr/>
              <p:nvPr/>
            </p:nvSpPr>
            <p:spPr>
              <a:xfrm>
                <a:off x="271" y="1757"/>
                <a:ext cx="236" cy="236"/>
              </a:xfrm>
              <a:custGeom>
                <a:avLst/>
                <a:gdLst/>
                <a:ahLst/>
                <a:cxnLst/>
                <a:pathLst>
                  <a:path w="236" h="236">
                    <a:moveTo>
                      <a:pt x="117" y="235"/>
                    </a:moveTo>
                    <a:lnTo>
                      <a:pt x="140" y="232"/>
                    </a:lnTo>
                    <a:lnTo>
                      <a:pt x="163" y="225"/>
                    </a:lnTo>
                    <a:lnTo>
                      <a:pt x="182" y="215"/>
                    </a:lnTo>
                    <a:lnTo>
                      <a:pt x="200" y="200"/>
                    </a:lnTo>
                    <a:lnTo>
                      <a:pt x="214" y="183"/>
                    </a:lnTo>
                    <a:lnTo>
                      <a:pt x="225" y="163"/>
                    </a:lnTo>
                    <a:lnTo>
                      <a:pt x="232" y="140"/>
                    </a:lnTo>
                    <a:lnTo>
                      <a:pt x="235" y="117"/>
                    </a:lnTo>
                    <a:lnTo>
                      <a:pt x="232" y="93"/>
                    </a:lnTo>
                    <a:lnTo>
                      <a:pt x="225" y="71"/>
                    </a:lnTo>
                    <a:lnTo>
                      <a:pt x="214" y="51"/>
                    </a:lnTo>
                    <a:lnTo>
                      <a:pt x="200" y="33"/>
                    </a:lnTo>
                    <a:lnTo>
                      <a:pt x="182" y="19"/>
                    </a:lnTo>
                    <a:lnTo>
                      <a:pt x="163" y="9"/>
                    </a:lnTo>
                    <a:lnTo>
                      <a:pt x="140" y="1"/>
                    </a:lnTo>
                    <a:lnTo>
                      <a:pt x="117" y="0"/>
                    </a:lnTo>
                    <a:lnTo>
                      <a:pt x="93" y="1"/>
                    </a:lnTo>
                    <a:lnTo>
                      <a:pt x="70" y="9"/>
                    </a:lnTo>
                    <a:lnTo>
                      <a:pt x="51" y="19"/>
                    </a:lnTo>
                    <a:lnTo>
                      <a:pt x="33" y="33"/>
                    </a:lnTo>
                    <a:lnTo>
                      <a:pt x="19" y="51"/>
                    </a:lnTo>
                    <a:lnTo>
                      <a:pt x="8" y="71"/>
                    </a:lnTo>
                    <a:lnTo>
                      <a:pt x="1" y="93"/>
                    </a:lnTo>
                    <a:lnTo>
                      <a:pt x="0" y="117"/>
                    </a:lnTo>
                    <a:lnTo>
                      <a:pt x="1" y="140"/>
                    </a:lnTo>
                    <a:lnTo>
                      <a:pt x="8" y="163"/>
                    </a:lnTo>
                    <a:lnTo>
                      <a:pt x="19" y="183"/>
                    </a:lnTo>
                    <a:lnTo>
                      <a:pt x="33" y="200"/>
                    </a:lnTo>
                    <a:lnTo>
                      <a:pt x="51" y="215"/>
                    </a:lnTo>
                    <a:lnTo>
                      <a:pt x="70" y="225"/>
                    </a:lnTo>
                    <a:lnTo>
                      <a:pt x="93" y="232"/>
                    </a:lnTo>
                    <a:lnTo>
                      <a:pt x="117" y="235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4182" name="组合 545046"/>
              <p:cNvGrpSpPr/>
              <p:nvPr/>
            </p:nvGrpSpPr>
            <p:grpSpPr>
              <a:xfrm>
                <a:off x="323" y="1804"/>
                <a:ext cx="128" cy="137"/>
                <a:chOff x="323" y="1804"/>
                <a:chExt cx="128" cy="137"/>
              </a:xfrm>
            </p:grpSpPr>
            <p:grpSp>
              <p:nvGrpSpPr>
                <p:cNvPr id="124183" name="组合 545047"/>
                <p:cNvGrpSpPr/>
                <p:nvPr/>
              </p:nvGrpSpPr>
              <p:grpSpPr>
                <a:xfrm>
                  <a:off x="323" y="1804"/>
                  <a:ext cx="128" cy="137"/>
                  <a:chOff x="323" y="1804"/>
                  <a:chExt cx="128" cy="137"/>
                </a:xfrm>
              </p:grpSpPr>
              <p:sp>
                <p:nvSpPr>
                  <p:cNvPr id="124184" name="任意多边形 545048"/>
                  <p:cNvSpPr/>
                  <p:nvPr/>
                </p:nvSpPr>
                <p:spPr>
                  <a:xfrm>
                    <a:off x="325" y="1804"/>
                    <a:ext cx="108" cy="120"/>
                  </a:xfrm>
                  <a:custGeom>
                    <a:avLst/>
                    <a:gdLst/>
                    <a:ahLst/>
                    <a:cxnLst/>
                    <a:pathLst>
                      <a:path w="108" h="120">
                        <a:moveTo>
                          <a:pt x="75" y="107"/>
                        </a:moveTo>
                        <a:lnTo>
                          <a:pt x="30" y="119"/>
                        </a:lnTo>
                        <a:lnTo>
                          <a:pt x="0" y="95"/>
                        </a:lnTo>
                        <a:lnTo>
                          <a:pt x="0" y="51"/>
                        </a:lnTo>
                        <a:lnTo>
                          <a:pt x="31" y="11"/>
                        </a:lnTo>
                        <a:lnTo>
                          <a:pt x="75" y="0"/>
                        </a:lnTo>
                        <a:lnTo>
                          <a:pt x="107" y="23"/>
                        </a:lnTo>
                        <a:lnTo>
                          <a:pt x="107" y="67"/>
                        </a:lnTo>
                        <a:lnTo>
                          <a:pt x="75" y="107"/>
                        </a:lnTo>
                      </a:path>
                    </a:pathLst>
                  </a:custGeom>
                  <a:solidFill>
                    <a:srgbClr val="B2B2B2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85" name="任意多边形 545049"/>
                  <p:cNvSpPr/>
                  <p:nvPr/>
                </p:nvSpPr>
                <p:spPr>
                  <a:xfrm>
                    <a:off x="342" y="1820"/>
                    <a:ext cx="109" cy="121"/>
                  </a:xfrm>
                  <a:custGeom>
                    <a:avLst/>
                    <a:gdLst/>
                    <a:ahLst/>
                    <a:cxnLst/>
                    <a:pathLst>
                      <a:path w="109" h="121">
                        <a:moveTo>
                          <a:pt x="76" y="108"/>
                        </a:moveTo>
                        <a:lnTo>
                          <a:pt x="31" y="120"/>
                        </a:lnTo>
                        <a:lnTo>
                          <a:pt x="0" y="96"/>
                        </a:lnTo>
                        <a:lnTo>
                          <a:pt x="0" y="51"/>
                        </a:lnTo>
                        <a:lnTo>
                          <a:pt x="31" y="11"/>
                        </a:lnTo>
                        <a:lnTo>
                          <a:pt x="76" y="0"/>
                        </a:lnTo>
                        <a:lnTo>
                          <a:pt x="108" y="23"/>
                        </a:lnTo>
                        <a:lnTo>
                          <a:pt x="107" y="68"/>
                        </a:lnTo>
                        <a:lnTo>
                          <a:pt x="76" y="108"/>
                        </a:lnTo>
                      </a:path>
                    </a:pathLst>
                  </a:custGeom>
                  <a:solidFill>
                    <a:srgbClr val="00B3ED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86" name="任意多边形 545050"/>
                  <p:cNvSpPr/>
                  <p:nvPr/>
                </p:nvSpPr>
                <p:spPr>
                  <a:xfrm>
                    <a:off x="363" y="1841"/>
                    <a:ext cx="65" cy="80"/>
                  </a:xfrm>
                  <a:custGeom>
                    <a:avLst/>
                    <a:gdLst/>
                    <a:ahLst/>
                    <a:cxnLst/>
                    <a:pathLst>
                      <a:path w="65" h="80">
                        <a:moveTo>
                          <a:pt x="64" y="62"/>
                        </a:moveTo>
                        <a:lnTo>
                          <a:pt x="64" y="0"/>
                        </a:lnTo>
                        <a:lnTo>
                          <a:pt x="0" y="16"/>
                        </a:lnTo>
                        <a:lnTo>
                          <a:pt x="0" y="79"/>
                        </a:lnTo>
                        <a:lnTo>
                          <a:pt x="64" y="62"/>
                        </a:lnTo>
                      </a:path>
                    </a:pathLst>
                  </a:custGeom>
                  <a:solidFill>
                    <a:schemeClr val="bg2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87" name="任意多边形 545051"/>
                  <p:cNvSpPr/>
                  <p:nvPr/>
                </p:nvSpPr>
                <p:spPr>
                  <a:xfrm>
                    <a:off x="400" y="1804"/>
                    <a:ext cx="51" cy="41"/>
                  </a:xfrm>
                  <a:custGeom>
                    <a:avLst/>
                    <a:gdLst/>
                    <a:ahLst/>
                    <a:cxnLst/>
                    <a:pathLst>
                      <a:path w="51" h="41">
                        <a:moveTo>
                          <a:pt x="50" y="40"/>
                        </a:moveTo>
                        <a:lnTo>
                          <a:pt x="32" y="22"/>
                        </a:lnTo>
                        <a:lnTo>
                          <a:pt x="0" y="0"/>
                        </a:lnTo>
                        <a:lnTo>
                          <a:pt x="17" y="16"/>
                        </a:lnTo>
                        <a:lnTo>
                          <a:pt x="50" y="40"/>
                        </a:lnTo>
                      </a:path>
                    </a:pathLst>
                  </a:custGeom>
                  <a:solidFill>
                    <a:srgbClr val="47D2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88" name="任意多边形 545052"/>
                  <p:cNvSpPr/>
                  <p:nvPr/>
                </p:nvSpPr>
                <p:spPr>
                  <a:xfrm>
                    <a:off x="354" y="1804"/>
                    <a:ext cx="64" cy="29"/>
                  </a:xfrm>
                  <a:custGeom>
                    <a:avLst/>
                    <a:gdLst/>
                    <a:ahLst/>
                    <a:cxnLst/>
                    <a:pathLst>
                      <a:path w="64" h="29">
                        <a:moveTo>
                          <a:pt x="63" y="16"/>
                        </a:moveTo>
                        <a:lnTo>
                          <a:pt x="45" y="0"/>
                        </a:lnTo>
                        <a:lnTo>
                          <a:pt x="0" y="10"/>
                        </a:lnTo>
                        <a:lnTo>
                          <a:pt x="17" y="28"/>
                        </a:lnTo>
                        <a:lnTo>
                          <a:pt x="63" y="16"/>
                        </a:lnTo>
                      </a:path>
                    </a:pathLst>
                  </a:custGeom>
                  <a:solidFill>
                    <a:srgbClr val="A3E9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89" name="任意多边形 545053"/>
                  <p:cNvSpPr/>
                  <p:nvPr/>
                </p:nvSpPr>
                <p:spPr>
                  <a:xfrm>
                    <a:off x="325" y="1816"/>
                    <a:ext cx="49" cy="57"/>
                  </a:xfrm>
                  <a:custGeom>
                    <a:avLst/>
                    <a:gdLst/>
                    <a:ahLst/>
                    <a:cxnLst/>
                    <a:pathLst>
                      <a:path w="49" h="57">
                        <a:moveTo>
                          <a:pt x="48" y="17"/>
                        </a:moveTo>
                        <a:lnTo>
                          <a:pt x="30" y="0"/>
                        </a:lnTo>
                        <a:lnTo>
                          <a:pt x="0" y="38"/>
                        </a:lnTo>
                        <a:lnTo>
                          <a:pt x="16" y="56"/>
                        </a:lnTo>
                        <a:lnTo>
                          <a:pt x="48" y="17"/>
                        </a:lnTo>
                      </a:path>
                    </a:pathLst>
                  </a:custGeom>
                  <a:solidFill>
                    <a:srgbClr val="47D2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90" name="任意多边形 545054"/>
                  <p:cNvSpPr/>
                  <p:nvPr/>
                </p:nvSpPr>
                <p:spPr>
                  <a:xfrm>
                    <a:off x="323" y="1854"/>
                    <a:ext cx="20" cy="64"/>
                  </a:xfrm>
                  <a:custGeom>
                    <a:avLst/>
                    <a:gdLst/>
                    <a:ahLst/>
                    <a:cxnLst/>
                    <a:pathLst>
                      <a:path w="20" h="64">
                        <a:moveTo>
                          <a:pt x="19" y="17"/>
                        </a:moveTo>
                        <a:lnTo>
                          <a:pt x="0" y="0"/>
                        </a:lnTo>
                        <a:lnTo>
                          <a:pt x="0" y="45"/>
                        </a:lnTo>
                        <a:lnTo>
                          <a:pt x="18" y="63"/>
                        </a:lnTo>
                        <a:lnTo>
                          <a:pt x="19" y="17"/>
                        </a:lnTo>
                      </a:path>
                    </a:pathLst>
                  </a:custGeom>
                  <a:solidFill>
                    <a:srgbClr val="008CBA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91" name="任意多边形 545055"/>
                  <p:cNvSpPr/>
                  <p:nvPr/>
                </p:nvSpPr>
                <p:spPr>
                  <a:xfrm>
                    <a:off x="413" y="1841"/>
                    <a:ext cx="17" cy="63"/>
                  </a:xfrm>
                  <a:custGeom>
                    <a:avLst/>
                    <a:gdLst/>
                    <a:ahLst/>
                    <a:cxnLst/>
                    <a:pathLst>
                      <a:path w="17" h="63">
                        <a:moveTo>
                          <a:pt x="16" y="0"/>
                        </a:moveTo>
                        <a:lnTo>
                          <a:pt x="16" y="62"/>
                        </a:lnTo>
                        <a:lnTo>
                          <a:pt x="0" y="51"/>
                        </a:lnTo>
                        <a:lnTo>
                          <a:pt x="0" y="2"/>
                        </a:lnTo>
                        <a:lnTo>
                          <a:pt x="16" y="0"/>
                        </a:lnTo>
                      </a:path>
                    </a:pathLst>
                  </a:custGeom>
                  <a:solidFill>
                    <a:srgbClr val="008CBA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24192" name="任意多边形 545056"/>
                  <p:cNvSpPr/>
                  <p:nvPr/>
                </p:nvSpPr>
                <p:spPr>
                  <a:xfrm>
                    <a:off x="363" y="1894"/>
                    <a:ext cx="65" cy="27"/>
                  </a:xfrm>
                  <a:custGeom>
                    <a:avLst/>
                    <a:gdLst/>
                    <a:ahLst/>
                    <a:cxnLst/>
                    <a:pathLst>
                      <a:path w="65" h="27">
                        <a:moveTo>
                          <a:pt x="64" y="9"/>
                        </a:moveTo>
                        <a:lnTo>
                          <a:pt x="0" y="26"/>
                        </a:lnTo>
                        <a:lnTo>
                          <a:pt x="0" y="12"/>
                        </a:lnTo>
                        <a:lnTo>
                          <a:pt x="50" y="0"/>
                        </a:lnTo>
                        <a:lnTo>
                          <a:pt x="64" y="9"/>
                        </a:lnTo>
                      </a:path>
                    </a:pathLst>
                  </a:custGeom>
                  <a:solidFill>
                    <a:srgbClr val="A3E9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24193" name="任意多边形 545057"/>
                <p:cNvSpPr/>
                <p:nvPr/>
              </p:nvSpPr>
              <p:spPr>
                <a:xfrm>
                  <a:off x="363" y="1840"/>
                  <a:ext cx="67" cy="82"/>
                </a:xfrm>
                <a:custGeom>
                  <a:avLst/>
                  <a:gdLst/>
                  <a:ahLst/>
                  <a:cxnLst/>
                  <a:pathLst>
                    <a:path w="67" h="82">
                      <a:moveTo>
                        <a:pt x="66" y="63"/>
                      </a:moveTo>
                      <a:lnTo>
                        <a:pt x="66" y="0"/>
                      </a:lnTo>
                      <a:lnTo>
                        <a:pt x="0" y="16"/>
                      </a:lnTo>
                      <a:lnTo>
                        <a:pt x="0" y="81"/>
                      </a:lnTo>
                      <a:lnTo>
                        <a:pt x="66" y="63"/>
                      </a:lnTo>
                    </a:path>
                  </a:pathLst>
                </a:custGeom>
                <a:solidFill>
                  <a:srgbClr val="4DC44D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194" name="任意多边形 545058"/>
                <p:cNvSpPr/>
                <p:nvPr/>
              </p:nvSpPr>
              <p:spPr>
                <a:xfrm>
                  <a:off x="375" y="1858"/>
                  <a:ext cx="41" cy="47"/>
                </a:xfrm>
                <a:custGeom>
                  <a:avLst/>
                  <a:gdLst/>
                  <a:ahLst/>
                  <a:cxnLst/>
                  <a:pathLst>
                    <a:path w="41" h="47">
                      <a:moveTo>
                        <a:pt x="32" y="0"/>
                      </a:moveTo>
                      <a:lnTo>
                        <a:pt x="19" y="15"/>
                      </a:lnTo>
                      <a:lnTo>
                        <a:pt x="7" y="6"/>
                      </a:lnTo>
                      <a:lnTo>
                        <a:pt x="0" y="15"/>
                      </a:lnTo>
                      <a:lnTo>
                        <a:pt x="12" y="24"/>
                      </a:lnTo>
                      <a:lnTo>
                        <a:pt x="0" y="39"/>
                      </a:lnTo>
                      <a:lnTo>
                        <a:pt x="7" y="46"/>
                      </a:lnTo>
                      <a:lnTo>
                        <a:pt x="19" y="30"/>
                      </a:lnTo>
                      <a:lnTo>
                        <a:pt x="32" y="39"/>
                      </a:lnTo>
                      <a:lnTo>
                        <a:pt x="40" y="29"/>
                      </a:lnTo>
                      <a:lnTo>
                        <a:pt x="27" y="20"/>
                      </a:lnTo>
                      <a:lnTo>
                        <a:pt x="40" y="5"/>
                      </a:lnTo>
                      <a:lnTo>
                        <a:pt x="32" y="0"/>
                      </a:lnTo>
                    </a:path>
                  </a:pathLst>
                </a:custGeom>
                <a:solidFill>
                  <a:srgbClr val="FFCD4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24195" name="组合 545059"/>
            <p:cNvGrpSpPr/>
            <p:nvPr/>
          </p:nvGrpSpPr>
          <p:grpSpPr>
            <a:xfrm>
              <a:off x="820" y="1691"/>
              <a:ext cx="172" cy="170"/>
              <a:chOff x="602" y="1685"/>
              <a:chExt cx="195" cy="196"/>
            </a:xfrm>
          </p:grpSpPr>
          <p:sp>
            <p:nvSpPr>
              <p:cNvPr id="124196" name="任意多边形 545060"/>
              <p:cNvSpPr/>
              <p:nvPr/>
            </p:nvSpPr>
            <p:spPr>
              <a:xfrm>
                <a:off x="602" y="1685"/>
                <a:ext cx="195" cy="196"/>
              </a:xfrm>
              <a:custGeom>
                <a:avLst/>
                <a:gdLst/>
                <a:ahLst/>
                <a:cxnLst/>
                <a:pathLst>
                  <a:path w="195" h="196">
                    <a:moveTo>
                      <a:pt x="96" y="195"/>
                    </a:moveTo>
                    <a:lnTo>
                      <a:pt x="116" y="193"/>
                    </a:lnTo>
                    <a:lnTo>
                      <a:pt x="134" y="187"/>
                    </a:lnTo>
                    <a:lnTo>
                      <a:pt x="151" y="177"/>
                    </a:lnTo>
                    <a:lnTo>
                      <a:pt x="165" y="166"/>
                    </a:lnTo>
                    <a:lnTo>
                      <a:pt x="177" y="151"/>
                    </a:lnTo>
                    <a:lnTo>
                      <a:pt x="186" y="135"/>
                    </a:lnTo>
                    <a:lnTo>
                      <a:pt x="192" y="117"/>
                    </a:lnTo>
                    <a:lnTo>
                      <a:pt x="194" y="97"/>
                    </a:lnTo>
                    <a:lnTo>
                      <a:pt x="192" y="77"/>
                    </a:lnTo>
                    <a:lnTo>
                      <a:pt x="186" y="59"/>
                    </a:lnTo>
                    <a:lnTo>
                      <a:pt x="177" y="42"/>
                    </a:lnTo>
                    <a:lnTo>
                      <a:pt x="165" y="28"/>
                    </a:lnTo>
                    <a:lnTo>
                      <a:pt x="151" y="16"/>
                    </a:lnTo>
                    <a:lnTo>
                      <a:pt x="134" y="7"/>
                    </a:lnTo>
                    <a:lnTo>
                      <a:pt x="116" y="1"/>
                    </a:lnTo>
                    <a:lnTo>
                      <a:pt x="96" y="0"/>
                    </a:lnTo>
                    <a:lnTo>
                      <a:pt x="77" y="1"/>
                    </a:lnTo>
                    <a:lnTo>
                      <a:pt x="59" y="7"/>
                    </a:lnTo>
                    <a:lnTo>
                      <a:pt x="42" y="16"/>
                    </a:lnTo>
                    <a:lnTo>
                      <a:pt x="28" y="28"/>
                    </a:lnTo>
                    <a:lnTo>
                      <a:pt x="16" y="42"/>
                    </a:lnTo>
                    <a:lnTo>
                      <a:pt x="7" y="59"/>
                    </a:lnTo>
                    <a:lnTo>
                      <a:pt x="1" y="77"/>
                    </a:lnTo>
                    <a:lnTo>
                      <a:pt x="0" y="97"/>
                    </a:lnTo>
                    <a:lnTo>
                      <a:pt x="1" y="117"/>
                    </a:lnTo>
                    <a:lnTo>
                      <a:pt x="7" y="135"/>
                    </a:lnTo>
                    <a:lnTo>
                      <a:pt x="16" y="151"/>
                    </a:lnTo>
                    <a:lnTo>
                      <a:pt x="28" y="166"/>
                    </a:lnTo>
                    <a:lnTo>
                      <a:pt x="42" y="177"/>
                    </a:lnTo>
                    <a:lnTo>
                      <a:pt x="59" y="187"/>
                    </a:lnTo>
                    <a:lnTo>
                      <a:pt x="77" y="193"/>
                    </a:lnTo>
                    <a:lnTo>
                      <a:pt x="96" y="195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4197" name="组合 545061"/>
              <p:cNvGrpSpPr/>
              <p:nvPr/>
            </p:nvGrpSpPr>
            <p:grpSpPr>
              <a:xfrm>
                <a:off x="647" y="1724"/>
                <a:ext cx="109" cy="118"/>
                <a:chOff x="647" y="1724"/>
                <a:chExt cx="109" cy="118"/>
              </a:xfrm>
            </p:grpSpPr>
            <p:sp>
              <p:nvSpPr>
                <p:cNvPr id="124198" name="任意多边形 545062"/>
                <p:cNvSpPr/>
                <p:nvPr/>
              </p:nvSpPr>
              <p:spPr>
                <a:xfrm>
                  <a:off x="648" y="1724"/>
                  <a:ext cx="93" cy="103"/>
                </a:xfrm>
                <a:custGeom>
                  <a:avLst/>
                  <a:gdLst/>
                  <a:ahLst/>
                  <a:cxnLst/>
                  <a:pathLst>
                    <a:path w="93" h="103">
                      <a:moveTo>
                        <a:pt x="64" y="92"/>
                      </a:moveTo>
                      <a:lnTo>
                        <a:pt x="26" y="102"/>
                      </a:lnTo>
                      <a:lnTo>
                        <a:pt x="0" y="81"/>
                      </a:lnTo>
                      <a:lnTo>
                        <a:pt x="0" y="43"/>
                      </a:lnTo>
                      <a:lnTo>
                        <a:pt x="26" y="9"/>
                      </a:lnTo>
                      <a:lnTo>
                        <a:pt x="64" y="0"/>
                      </a:lnTo>
                      <a:lnTo>
                        <a:pt x="92" y="19"/>
                      </a:lnTo>
                      <a:lnTo>
                        <a:pt x="92" y="58"/>
                      </a:lnTo>
                      <a:lnTo>
                        <a:pt x="64" y="92"/>
                      </a:lnTo>
                    </a:path>
                  </a:pathLst>
                </a:custGeom>
                <a:solidFill>
                  <a:srgbClr val="B2B2B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199" name="任意多边形 545063"/>
                <p:cNvSpPr/>
                <p:nvPr/>
              </p:nvSpPr>
              <p:spPr>
                <a:xfrm>
                  <a:off x="663" y="1739"/>
                  <a:ext cx="93" cy="103"/>
                </a:xfrm>
                <a:custGeom>
                  <a:avLst/>
                  <a:gdLst/>
                  <a:ahLst/>
                  <a:cxnLst/>
                  <a:pathLst>
                    <a:path w="93" h="103">
                      <a:moveTo>
                        <a:pt x="64" y="92"/>
                      </a:moveTo>
                      <a:lnTo>
                        <a:pt x="26" y="102"/>
                      </a:lnTo>
                      <a:lnTo>
                        <a:pt x="0" y="81"/>
                      </a:lnTo>
                      <a:lnTo>
                        <a:pt x="0" y="43"/>
                      </a:lnTo>
                      <a:lnTo>
                        <a:pt x="26" y="9"/>
                      </a:lnTo>
                      <a:lnTo>
                        <a:pt x="64" y="0"/>
                      </a:lnTo>
                      <a:lnTo>
                        <a:pt x="92" y="19"/>
                      </a:lnTo>
                      <a:lnTo>
                        <a:pt x="91" y="57"/>
                      </a:lnTo>
                      <a:lnTo>
                        <a:pt x="64" y="92"/>
                      </a:lnTo>
                    </a:path>
                  </a:pathLst>
                </a:custGeom>
                <a:solidFill>
                  <a:srgbClr val="00B3ED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0" name="任意多边形 545064"/>
                <p:cNvSpPr/>
                <p:nvPr/>
              </p:nvSpPr>
              <p:spPr>
                <a:xfrm>
                  <a:off x="681" y="1756"/>
                  <a:ext cx="55" cy="69"/>
                </a:xfrm>
                <a:custGeom>
                  <a:avLst/>
                  <a:gdLst/>
                  <a:ahLst/>
                  <a:cxnLst/>
                  <a:pathLst>
                    <a:path w="55" h="69">
                      <a:moveTo>
                        <a:pt x="54" y="53"/>
                      </a:moveTo>
                      <a:lnTo>
                        <a:pt x="54" y="0"/>
                      </a:lnTo>
                      <a:lnTo>
                        <a:pt x="0" y="13"/>
                      </a:lnTo>
                      <a:lnTo>
                        <a:pt x="0" y="68"/>
                      </a:lnTo>
                      <a:lnTo>
                        <a:pt x="54" y="53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1" name="任意多边形 545065"/>
                <p:cNvSpPr/>
                <p:nvPr/>
              </p:nvSpPr>
              <p:spPr>
                <a:xfrm>
                  <a:off x="713" y="1724"/>
                  <a:ext cx="43" cy="36"/>
                </a:xfrm>
                <a:custGeom>
                  <a:avLst/>
                  <a:gdLst/>
                  <a:ahLst/>
                  <a:cxnLst/>
                  <a:pathLst>
                    <a:path w="43" h="36">
                      <a:moveTo>
                        <a:pt x="42" y="35"/>
                      </a:moveTo>
                      <a:lnTo>
                        <a:pt x="26" y="20"/>
                      </a:lnTo>
                      <a:lnTo>
                        <a:pt x="0" y="0"/>
                      </a:lnTo>
                      <a:lnTo>
                        <a:pt x="14" y="14"/>
                      </a:lnTo>
                      <a:lnTo>
                        <a:pt x="42" y="35"/>
                      </a:lnTo>
                    </a:path>
                  </a:pathLst>
                </a:custGeom>
                <a:solidFill>
                  <a:srgbClr val="47D2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2" name="任意多边形 545066"/>
                <p:cNvSpPr/>
                <p:nvPr/>
              </p:nvSpPr>
              <p:spPr>
                <a:xfrm>
                  <a:off x="674" y="1724"/>
                  <a:ext cx="54" cy="26"/>
                </a:xfrm>
                <a:custGeom>
                  <a:avLst/>
                  <a:gdLst/>
                  <a:ahLst/>
                  <a:cxnLst/>
                  <a:pathLst>
                    <a:path w="54" h="26">
                      <a:moveTo>
                        <a:pt x="53" y="14"/>
                      </a:moveTo>
                      <a:lnTo>
                        <a:pt x="38" y="0"/>
                      </a:lnTo>
                      <a:lnTo>
                        <a:pt x="0" y="10"/>
                      </a:lnTo>
                      <a:lnTo>
                        <a:pt x="14" y="25"/>
                      </a:lnTo>
                      <a:lnTo>
                        <a:pt x="53" y="14"/>
                      </a:lnTo>
                    </a:path>
                  </a:pathLst>
                </a:custGeom>
                <a:solidFill>
                  <a:srgbClr val="A3E9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3" name="任意多边形 545067"/>
                <p:cNvSpPr/>
                <p:nvPr/>
              </p:nvSpPr>
              <p:spPr>
                <a:xfrm>
                  <a:off x="648" y="1734"/>
                  <a:ext cx="43" cy="49"/>
                </a:xfrm>
                <a:custGeom>
                  <a:avLst/>
                  <a:gdLst/>
                  <a:ahLst/>
                  <a:cxnLst/>
                  <a:pathLst>
                    <a:path w="43" h="49">
                      <a:moveTo>
                        <a:pt x="42" y="14"/>
                      </a:moveTo>
                      <a:lnTo>
                        <a:pt x="26" y="0"/>
                      </a:lnTo>
                      <a:lnTo>
                        <a:pt x="0" y="32"/>
                      </a:lnTo>
                      <a:lnTo>
                        <a:pt x="14" y="48"/>
                      </a:lnTo>
                      <a:lnTo>
                        <a:pt x="42" y="14"/>
                      </a:lnTo>
                    </a:path>
                  </a:pathLst>
                </a:custGeom>
                <a:solidFill>
                  <a:srgbClr val="47D2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4" name="任意多边形 545068"/>
                <p:cNvSpPr/>
                <p:nvPr/>
              </p:nvSpPr>
              <p:spPr>
                <a:xfrm>
                  <a:off x="647" y="1767"/>
                  <a:ext cx="17" cy="56"/>
                </a:xfrm>
                <a:custGeom>
                  <a:avLst/>
                  <a:gdLst/>
                  <a:ahLst/>
                  <a:cxnLst/>
                  <a:pathLst>
                    <a:path w="17" h="56">
                      <a:moveTo>
                        <a:pt x="16" y="15"/>
                      </a:moveTo>
                      <a:lnTo>
                        <a:pt x="0" y="0"/>
                      </a:lnTo>
                      <a:lnTo>
                        <a:pt x="0" y="39"/>
                      </a:lnTo>
                      <a:lnTo>
                        <a:pt x="15" y="55"/>
                      </a:lnTo>
                      <a:lnTo>
                        <a:pt x="16" y="15"/>
                      </a:lnTo>
                    </a:path>
                  </a:pathLst>
                </a:custGeom>
                <a:solidFill>
                  <a:srgbClr val="008CBA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5" name="任意多边形 545069"/>
                <p:cNvSpPr/>
                <p:nvPr/>
              </p:nvSpPr>
              <p:spPr>
                <a:xfrm>
                  <a:off x="725" y="1756"/>
                  <a:ext cx="17" cy="55"/>
                </a:xfrm>
                <a:custGeom>
                  <a:avLst/>
                  <a:gdLst/>
                  <a:ahLst/>
                  <a:cxnLst/>
                  <a:pathLst>
                    <a:path w="17" h="55">
                      <a:moveTo>
                        <a:pt x="16" y="0"/>
                      </a:moveTo>
                      <a:lnTo>
                        <a:pt x="16" y="54"/>
                      </a:lnTo>
                      <a:lnTo>
                        <a:pt x="0" y="45"/>
                      </a:lnTo>
                      <a:lnTo>
                        <a:pt x="0" y="2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008CBA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06" name="任意多边形 545070"/>
                <p:cNvSpPr/>
                <p:nvPr/>
              </p:nvSpPr>
              <p:spPr>
                <a:xfrm>
                  <a:off x="681" y="1800"/>
                  <a:ext cx="55" cy="25"/>
                </a:xfrm>
                <a:custGeom>
                  <a:avLst/>
                  <a:gdLst/>
                  <a:ahLst/>
                  <a:cxnLst/>
                  <a:pathLst>
                    <a:path w="55" h="25">
                      <a:moveTo>
                        <a:pt x="54" y="9"/>
                      </a:moveTo>
                      <a:lnTo>
                        <a:pt x="0" y="24"/>
                      </a:lnTo>
                      <a:lnTo>
                        <a:pt x="0" y="11"/>
                      </a:lnTo>
                      <a:lnTo>
                        <a:pt x="43" y="0"/>
                      </a:lnTo>
                      <a:lnTo>
                        <a:pt x="54" y="9"/>
                      </a:lnTo>
                    </a:path>
                  </a:pathLst>
                </a:custGeom>
                <a:solidFill>
                  <a:srgbClr val="A3E9FF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24207" name="组合 545071"/>
            <p:cNvGrpSpPr/>
            <p:nvPr/>
          </p:nvGrpSpPr>
          <p:grpSpPr>
            <a:xfrm>
              <a:off x="863" y="1544"/>
              <a:ext cx="108" cy="107"/>
              <a:chOff x="650" y="1517"/>
              <a:chExt cx="123" cy="123"/>
            </a:xfrm>
          </p:grpSpPr>
          <p:grpSp>
            <p:nvGrpSpPr>
              <p:cNvPr id="124208" name="组合 545072"/>
              <p:cNvGrpSpPr/>
              <p:nvPr/>
            </p:nvGrpSpPr>
            <p:grpSpPr>
              <a:xfrm>
                <a:off x="650" y="1517"/>
                <a:ext cx="123" cy="123"/>
                <a:chOff x="650" y="1517"/>
                <a:chExt cx="123" cy="123"/>
              </a:xfrm>
            </p:grpSpPr>
            <p:sp>
              <p:nvSpPr>
                <p:cNvPr id="124209" name="任意多边形 545073"/>
                <p:cNvSpPr/>
                <p:nvPr/>
              </p:nvSpPr>
              <p:spPr>
                <a:xfrm>
                  <a:off x="650" y="1517"/>
                  <a:ext cx="123" cy="123"/>
                </a:xfrm>
                <a:custGeom>
                  <a:avLst/>
                  <a:gdLst/>
                  <a:ahLst/>
                  <a:cxnLst/>
                  <a:pathLst>
                    <a:path w="123" h="123">
                      <a:moveTo>
                        <a:pt x="60" y="122"/>
                      </a:moveTo>
                      <a:lnTo>
                        <a:pt x="73" y="121"/>
                      </a:lnTo>
                      <a:lnTo>
                        <a:pt x="84" y="117"/>
                      </a:lnTo>
                      <a:lnTo>
                        <a:pt x="94" y="111"/>
                      </a:lnTo>
                      <a:lnTo>
                        <a:pt x="103" y="103"/>
                      </a:lnTo>
                      <a:lnTo>
                        <a:pt x="111" y="94"/>
                      </a:lnTo>
                      <a:lnTo>
                        <a:pt x="117" y="84"/>
                      </a:lnTo>
                      <a:lnTo>
                        <a:pt x="121" y="73"/>
                      </a:lnTo>
                      <a:lnTo>
                        <a:pt x="122" y="60"/>
                      </a:lnTo>
                      <a:lnTo>
                        <a:pt x="121" y="48"/>
                      </a:lnTo>
                      <a:lnTo>
                        <a:pt x="117" y="37"/>
                      </a:lnTo>
                      <a:lnTo>
                        <a:pt x="111" y="27"/>
                      </a:lnTo>
                      <a:lnTo>
                        <a:pt x="103" y="17"/>
                      </a:lnTo>
                      <a:lnTo>
                        <a:pt x="94" y="10"/>
                      </a:lnTo>
                      <a:lnTo>
                        <a:pt x="84" y="4"/>
                      </a:lnTo>
                      <a:lnTo>
                        <a:pt x="73" y="0"/>
                      </a:lnTo>
                      <a:lnTo>
                        <a:pt x="60" y="0"/>
                      </a:lnTo>
                      <a:lnTo>
                        <a:pt x="48" y="0"/>
                      </a:lnTo>
                      <a:lnTo>
                        <a:pt x="37" y="4"/>
                      </a:lnTo>
                      <a:lnTo>
                        <a:pt x="27" y="10"/>
                      </a:lnTo>
                      <a:lnTo>
                        <a:pt x="17" y="17"/>
                      </a:lnTo>
                      <a:lnTo>
                        <a:pt x="10" y="27"/>
                      </a:lnTo>
                      <a:lnTo>
                        <a:pt x="4" y="37"/>
                      </a:lnTo>
                      <a:lnTo>
                        <a:pt x="0" y="48"/>
                      </a:lnTo>
                      <a:lnTo>
                        <a:pt x="0" y="60"/>
                      </a:lnTo>
                      <a:lnTo>
                        <a:pt x="0" y="73"/>
                      </a:lnTo>
                      <a:lnTo>
                        <a:pt x="4" y="84"/>
                      </a:lnTo>
                      <a:lnTo>
                        <a:pt x="10" y="94"/>
                      </a:lnTo>
                      <a:lnTo>
                        <a:pt x="17" y="103"/>
                      </a:lnTo>
                      <a:lnTo>
                        <a:pt x="27" y="111"/>
                      </a:lnTo>
                      <a:lnTo>
                        <a:pt x="37" y="117"/>
                      </a:lnTo>
                      <a:lnTo>
                        <a:pt x="48" y="121"/>
                      </a:lnTo>
                      <a:lnTo>
                        <a:pt x="60" y="122"/>
                      </a:lnTo>
                    </a:path>
                  </a:pathLst>
                </a:custGeom>
                <a:solidFill>
                  <a:schemeClr val="tx1"/>
                </a:solidFill>
                <a:ln w="12700" cap="rnd" cmpd="sng">
                  <a:solidFill>
                    <a:srgbClr val="B2B2B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0" name="任意多边形 545074"/>
                <p:cNvSpPr/>
                <p:nvPr/>
              </p:nvSpPr>
              <p:spPr>
                <a:xfrm>
                  <a:off x="691" y="1550"/>
                  <a:ext cx="50" cy="64"/>
                </a:xfrm>
                <a:custGeom>
                  <a:avLst/>
                  <a:gdLst/>
                  <a:ahLst/>
                  <a:cxnLst/>
                  <a:pathLst>
                    <a:path w="50" h="64">
                      <a:moveTo>
                        <a:pt x="49" y="49"/>
                      </a:moveTo>
                      <a:lnTo>
                        <a:pt x="49" y="0"/>
                      </a:lnTo>
                      <a:lnTo>
                        <a:pt x="0" y="12"/>
                      </a:lnTo>
                      <a:lnTo>
                        <a:pt x="0" y="63"/>
                      </a:lnTo>
                      <a:lnTo>
                        <a:pt x="49" y="49"/>
                      </a:lnTo>
                    </a:path>
                  </a:pathLst>
                </a:custGeom>
                <a:solidFill>
                  <a:srgbClr val="67CC6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24211" name="组合 545075"/>
              <p:cNvGrpSpPr/>
              <p:nvPr/>
            </p:nvGrpSpPr>
            <p:grpSpPr>
              <a:xfrm>
                <a:off x="682" y="1541"/>
                <a:ext cx="60" cy="73"/>
                <a:chOff x="682" y="1541"/>
                <a:chExt cx="60" cy="73"/>
              </a:xfrm>
            </p:grpSpPr>
            <p:sp>
              <p:nvSpPr>
                <p:cNvPr id="124212" name="任意多边形 545076"/>
                <p:cNvSpPr/>
                <p:nvPr/>
              </p:nvSpPr>
              <p:spPr>
                <a:xfrm>
                  <a:off x="700" y="1563"/>
                  <a:ext cx="32" cy="38"/>
                </a:xfrm>
                <a:custGeom>
                  <a:avLst/>
                  <a:gdLst/>
                  <a:ahLst/>
                  <a:cxnLst/>
                  <a:pathLst>
                    <a:path w="32" h="38">
                      <a:moveTo>
                        <a:pt x="24" y="0"/>
                      </a:moveTo>
                      <a:lnTo>
                        <a:pt x="15" y="12"/>
                      </a:lnTo>
                      <a:lnTo>
                        <a:pt x="5" y="4"/>
                      </a:lnTo>
                      <a:lnTo>
                        <a:pt x="0" y="12"/>
                      </a:lnTo>
                      <a:lnTo>
                        <a:pt x="9" y="19"/>
                      </a:lnTo>
                      <a:lnTo>
                        <a:pt x="0" y="32"/>
                      </a:lnTo>
                      <a:lnTo>
                        <a:pt x="5" y="37"/>
                      </a:lnTo>
                      <a:lnTo>
                        <a:pt x="15" y="24"/>
                      </a:lnTo>
                      <a:lnTo>
                        <a:pt x="24" y="31"/>
                      </a:lnTo>
                      <a:lnTo>
                        <a:pt x="31" y="23"/>
                      </a:lnTo>
                      <a:lnTo>
                        <a:pt x="21" y="16"/>
                      </a:lnTo>
                      <a:lnTo>
                        <a:pt x="31" y="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3" name="任意多边形 545077"/>
                <p:cNvSpPr/>
                <p:nvPr/>
              </p:nvSpPr>
              <p:spPr>
                <a:xfrm>
                  <a:off x="718" y="1563"/>
                  <a:ext cx="17" cy="18"/>
                </a:xfrm>
                <a:custGeom>
                  <a:avLst/>
                  <a:gdLst/>
                  <a:ahLst/>
                  <a:cxnLst/>
                  <a:pathLst>
                    <a:path w="17" h="18">
                      <a:moveTo>
                        <a:pt x="10" y="0"/>
                      </a:moveTo>
                      <a:lnTo>
                        <a:pt x="0" y="11"/>
                      </a:lnTo>
                      <a:lnTo>
                        <a:pt x="5" y="17"/>
                      </a:lnTo>
                      <a:lnTo>
                        <a:pt x="16" y="3"/>
                      </a:lnTo>
                      <a:lnTo>
                        <a:pt x="10" y="0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4" name="任意多边形 545078"/>
                <p:cNvSpPr/>
                <p:nvPr/>
              </p:nvSpPr>
              <p:spPr>
                <a:xfrm>
                  <a:off x="701" y="1575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" y="16"/>
                      </a:lnTo>
                      <a:lnTo>
                        <a:pt x="7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D0EFD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5" name="任意多边形 545079"/>
                <p:cNvSpPr/>
                <p:nvPr/>
              </p:nvSpPr>
              <p:spPr>
                <a:xfrm>
                  <a:off x="700" y="1583"/>
                  <a:ext cx="32" cy="18"/>
                </a:xfrm>
                <a:custGeom>
                  <a:avLst/>
                  <a:gdLst/>
                  <a:ahLst/>
                  <a:cxnLst/>
                  <a:pathLst>
                    <a:path w="32" h="18">
                      <a:moveTo>
                        <a:pt x="19" y="7"/>
                      </a:moveTo>
                      <a:lnTo>
                        <a:pt x="10" y="0"/>
                      </a:lnTo>
                      <a:lnTo>
                        <a:pt x="0" y="12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5" y="17"/>
                      </a:lnTo>
                      <a:lnTo>
                        <a:pt x="15" y="4"/>
                      </a:lnTo>
                      <a:lnTo>
                        <a:pt x="24" y="11"/>
                      </a:lnTo>
                      <a:lnTo>
                        <a:pt x="31" y="4"/>
                      </a:lnTo>
                      <a:lnTo>
                        <a:pt x="25" y="0"/>
                      </a:lnTo>
                      <a:lnTo>
                        <a:pt x="19" y="7"/>
                      </a:lnTo>
                    </a:path>
                  </a:pathLst>
                </a:custGeom>
                <a:solidFill>
                  <a:schemeClr val="bg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6" name="任意多边形 545080"/>
                <p:cNvSpPr/>
                <p:nvPr/>
              </p:nvSpPr>
              <p:spPr>
                <a:xfrm>
                  <a:off x="683" y="1541"/>
                  <a:ext cx="59" cy="23"/>
                </a:xfrm>
                <a:custGeom>
                  <a:avLst/>
                  <a:gdLst/>
                  <a:ahLst/>
                  <a:cxnLst/>
                  <a:pathLst>
                    <a:path w="59" h="23">
                      <a:moveTo>
                        <a:pt x="58" y="8"/>
                      </a:moveTo>
                      <a:lnTo>
                        <a:pt x="49" y="0"/>
                      </a:lnTo>
                      <a:lnTo>
                        <a:pt x="0" y="12"/>
                      </a:lnTo>
                      <a:lnTo>
                        <a:pt x="8" y="22"/>
                      </a:lnTo>
                      <a:lnTo>
                        <a:pt x="58" y="8"/>
                      </a:lnTo>
                    </a:path>
                  </a:pathLst>
                </a:custGeom>
                <a:solidFill>
                  <a:srgbClr val="D0EFD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7" name="任意多边形 545081"/>
                <p:cNvSpPr/>
                <p:nvPr/>
              </p:nvSpPr>
              <p:spPr>
                <a:xfrm>
                  <a:off x="682" y="1554"/>
                  <a:ext cx="17" cy="60"/>
                </a:xfrm>
                <a:custGeom>
                  <a:avLst/>
                  <a:gdLst/>
                  <a:ahLst/>
                  <a:cxnLst/>
                  <a:pathLst>
                    <a:path w="17" h="60">
                      <a:moveTo>
                        <a:pt x="15" y="59"/>
                      </a:moveTo>
                      <a:lnTo>
                        <a:pt x="0" y="49"/>
                      </a:lnTo>
                      <a:lnTo>
                        <a:pt x="0" y="0"/>
                      </a:lnTo>
                      <a:lnTo>
                        <a:pt x="16" y="8"/>
                      </a:lnTo>
                      <a:lnTo>
                        <a:pt x="15" y="59"/>
                      </a:lnTo>
                    </a:path>
                  </a:pathLst>
                </a:custGeom>
                <a:solidFill>
                  <a:srgbClr val="33983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8" name="任意多边形 545082"/>
                <p:cNvSpPr/>
                <p:nvPr/>
              </p:nvSpPr>
              <p:spPr>
                <a:xfrm>
                  <a:off x="712" y="1583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10" y="9"/>
                      </a:moveTo>
                      <a:lnTo>
                        <a:pt x="16" y="16"/>
                      </a:lnTo>
                      <a:lnTo>
                        <a:pt x="5" y="6"/>
                      </a:lnTo>
                      <a:lnTo>
                        <a:pt x="0" y="0"/>
                      </a:lnTo>
                      <a:lnTo>
                        <a:pt x="10" y="9"/>
                      </a:lnTo>
                    </a:path>
                  </a:pathLst>
                </a:custGeom>
                <a:solidFill>
                  <a:srgbClr val="D0EFD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19" name="任意多边形 545083"/>
                <p:cNvSpPr/>
                <p:nvPr/>
              </p:nvSpPr>
              <p:spPr>
                <a:xfrm>
                  <a:off x="701" y="1595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16" y="16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16" y="16"/>
                      </a:lnTo>
                    </a:path>
                  </a:pathLst>
                </a:custGeom>
                <a:solidFill>
                  <a:srgbClr val="D0EFD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124220" name="组合 545084"/>
            <p:cNvGrpSpPr/>
            <p:nvPr/>
          </p:nvGrpSpPr>
          <p:grpSpPr>
            <a:xfrm>
              <a:off x="857" y="1453"/>
              <a:ext cx="49" cy="48"/>
              <a:chOff x="644" y="1412"/>
              <a:chExt cx="55" cy="55"/>
            </a:xfrm>
          </p:grpSpPr>
          <p:sp>
            <p:nvSpPr>
              <p:cNvPr id="124221" name="任意多边形 545085"/>
              <p:cNvSpPr/>
              <p:nvPr/>
            </p:nvSpPr>
            <p:spPr>
              <a:xfrm>
                <a:off x="644" y="1412"/>
                <a:ext cx="55" cy="55"/>
              </a:xfrm>
              <a:custGeom>
                <a:avLst/>
                <a:gdLst/>
                <a:ahLst/>
                <a:cxnLst/>
                <a:pathLst>
                  <a:path w="55" h="55">
                    <a:moveTo>
                      <a:pt x="27" y="54"/>
                    </a:moveTo>
                    <a:lnTo>
                      <a:pt x="32" y="53"/>
                    </a:lnTo>
                    <a:lnTo>
                      <a:pt x="37" y="51"/>
                    </a:lnTo>
                    <a:lnTo>
                      <a:pt x="41" y="49"/>
                    </a:lnTo>
                    <a:lnTo>
                      <a:pt x="45" y="45"/>
                    </a:lnTo>
                    <a:lnTo>
                      <a:pt x="49" y="41"/>
                    </a:lnTo>
                    <a:lnTo>
                      <a:pt x="51" y="37"/>
                    </a:lnTo>
                    <a:lnTo>
                      <a:pt x="53" y="31"/>
                    </a:lnTo>
                    <a:lnTo>
                      <a:pt x="54" y="27"/>
                    </a:lnTo>
                    <a:lnTo>
                      <a:pt x="53" y="21"/>
                    </a:lnTo>
                    <a:lnTo>
                      <a:pt x="51" y="16"/>
                    </a:lnTo>
                    <a:lnTo>
                      <a:pt x="49" y="11"/>
                    </a:lnTo>
                    <a:lnTo>
                      <a:pt x="45" y="7"/>
                    </a:lnTo>
                    <a:lnTo>
                      <a:pt x="41" y="4"/>
                    </a:lnTo>
                    <a:lnTo>
                      <a:pt x="37" y="1"/>
                    </a:lnTo>
                    <a:lnTo>
                      <a:pt x="32" y="0"/>
                    </a:lnTo>
                    <a:lnTo>
                      <a:pt x="27" y="0"/>
                    </a:lnTo>
                    <a:lnTo>
                      <a:pt x="21" y="0"/>
                    </a:lnTo>
                    <a:lnTo>
                      <a:pt x="16" y="1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1" y="16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lnTo>
                      <a:pt x="1" y="37"/>
                    </a:lnTo>
                    <a:lnTo>
                      <a:pt x="4" y="41"/>
                    </a:lnTo>
                    <a:lnTo>
                      <a:pt x="7" y="45"/>
                    </a:lnTo>
                    <a:lnTo>
                      <a:pt x="11" y="49"/>
                    </a:lnTo>
                    <a:lnTo>
                      <a:pt x="16" y="51"/>
                    </a:lnTo>
                    <a:lnTo>
                      <a:pt x="21" y="53"/>
                    </a:lnTo>
                    <a:lnTo>
                      <a:pt x="27" y="54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4222" name="组合 545086"/>
              <p:cNvGrpSpPr/>
              <p:nvPr/>
            </p:nvGrpSpPr>
            <p:grpSpPr>
              <a:xfrm>
                <a:off x="652" y="1417"/>
                <a:ext cx="45" cy="44"/>
                <a:chOff x="652" y="1417"/>
                <a:chExt cx="45" cy="44"/>
              </a:xfrm>
            </p:grpSpPr>
            <p:sp>
              <p:nvSpPr>
                <p:cNvPr id="124223" name="任意多边形 545087"/>
                <p:cNvSpPr/>
                <p:nvPr/>
              </p:nvSpPr>
              <p:spPr>
                <a:xfrm>
                  <a:off x="652" y="1417"/>
                  <a:ext cx="34" cy="19"/>
                </a:xfrm>
                <a:custGeom>
                  <a:avLst/>
                  <a:gdLst/>
                  <a:ahLst/>
                  <a:cxnLst/>
                  <a:pathLst>
                    <a:path w="34" h="19">
                      <a:moveTo>
                        <a:pt x="11" y="11"/>
                      </a:moveTo>
                      <a:lnTo>
                        <a:pt x="20" y="18"/>
                      </a:lnTo>
                      <a:lnTo>
                        <a:pt x="31" y="5"/>
                      </a:lnTo>
                      <a:lnTo>
                        <a:pt x="32" y="5"/>
                      </a:lnTo>
                      <a:lnTo>
                        <a:pt x="33" y="5"/>
                      </a:lnTo>
                      <a:lnTo>
                        <a:pt x="26" y="0"/>
                      </a:lnTo>
                      <a:lnTo>
                        <a:pt x="16" y="13"/>
                      </a:lnTo>
                      <a:lnTo>
                        <a:pt x="5" y="5"/>
                      </a:lnTo>
                      <a:lnTo>
                        <a:pt x="0" y="13"/>
                      </a:lnTo>
                      <a:lnTo>
                        <a:pt x="5" y="18"/>
                      </a:lnTo>
                      <a:lnTo>
                        <a:pt x="11" y="11"/>
                      </a:lnTo>
                    </a:path>
                  </a:pathLst>
                </a:custGeom>
                <a:solidFill>
                  <a:srgbClr val="DFA3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24" name="任意多边形 545088"/>
                <p:cNvSpPr/>
                <p:nvPr/>
              </p:nvSpPr>
              <p:spPr>
                <a:xfrm>
                  <a:off x="657" y="1422"/>
                  <a:ext cx="35" cy="39"/>
                </a:xfrm>
                <a:custGeom>
                  <a:avLst/>
                  <a:gdLst/>
                  <a:ahLst/>
                  <a:cxnLst/>
                  <a:pathLst>
                    <a:path w="35" h="39">
                      <a:moveTo>
                        <a:pt x="27" y="0"/>
                      </a:moveTo>
                      <a:lnTo>
                        <a:pt x="16" y="12"/>
                      </a:lnTo>
                      <a:lnTo>
                        <a:pt x="6" y="4"/>
                      </a:lnTo>
                      <a:lnTo>
                        <a:pt x="0" y="12"/>
                      </a:lnTo>
                      <a:lnTo>
                        <a:pt x="10" y="20"/>
                      </a:lnTo>
                      <a:lnTo>
                        <a:pt x="0" y="32"/>
                      </a:lnTo>
                      <a:lnTo>
                        <a:pt x="6" y="38"/>
                      </a:lnTo>
                      <a:lnTo>
                        <a:pt x="16" y="25"/>
                      </a:lnTo>
                      <a:lnTo>
                        <a:pt x="27" y="32"/>
                      </a:lnTo>
                      <a:lnTo>
                        <a:pt x="34" y="24"/>
                      </a:lnTo>
                      <a:lnTo>
                        <a:pt x="23" y="17"/>
                      </a:lnTo>
                      <a:lnTo>
                        <a:pt x="34" y="4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rgbClr val="FFCD47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25" name="任意多边形 545089"/>
                <p:cNvSpPr/>
                <p:nvPr/>
              </p:nvSpPr>
              <p:spPr>
                <a:xfrm>
                  <a:off x="652" y="1439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9" y="0"/>
                      </a:move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6" y="3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DFA300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26" name="任意多边形 545090"/>
                <p:cNvSpPr/>
                <p:nvPr/>
              </p:nvSpPr>
              <p:spPr>
                <a:xfrm>
                  <a:off x="658" y="1423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0" y="0"/>
                      </a:moveTo>
                      <a:lnTo>
                        <a:pt x="5" y="5"/>
                      </a:lnTo>
                      <a:lnTo>
                        <a:pt x="16" y="16"/>
                      </a:lnTo>
                      <a:lnTo>
                        <a:pt x="10" y="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E6A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27" name="任意多边形 545091"/>
                <p:cNvSpPr/>
                <p:nvPr/>
              </p:nvSpPr>
              <p:spPr>
                <a:xfrm>
                  <a:off x="679" y="1439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6" y="16"/>
                      </a:lnTo>
                      <a:lnTo>
                        <a:pt x="7" y="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E6A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4228" name="任意多边形 545092"/>
                <p:cNvSpPr/>
                <p:nvPr/>
              </p:nvSpPr>
              <p:spPr>
                <a:xfrm>
                  <a:off x="680" y="1417"/>
                  <a:ext cx="17" cy="17"/>
                </a:xfrm>
                <a:custGeom>
                  <a:avLst/>
                  <a:gdLst/>
                  <a:ahLst/>
                  <a:cxnLst/>
                  <a:pathLst>
                    <a:path w="17" h="17">
                      <a:moveTo>
                        <a:pt x="16" y="16"/>
                      </a:moveTo>
                      <a:lnTo>
                        <a:pt x="6" y="8"/>
                      </a:lnTo>
                      <a:lnTo>
                        <a:pt x="0" y="0"/>
                      </a:lnTo>
                      <a:lnTo>
                        <a:pt x="8" y="8"/>
                      </a:lnTo>
                      <a:lnTo>
                        <a:pt x="16" y="16"/>
                      </a:lnTo>
                    </a:path>
                  </a:pathLst>
                </a:custGeom>
                <a:solidFill>
                  <a:srgbClr val="FFE6A3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24229" name="矩形 545093"/>
            <p:cNvSpPr/>
            <p:nvPr/>
          </p:nvSpPr>
          <p:spPr>
            <a:xfrm>
              <a:off x="1264" y="2856"/>
              <a:ext cx="753" cy="2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Create Requisitions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30" name="矩形 545094"/>
            <p:cNvSpPr/>
            <p:nvPr/>
          </p:nvSpPr>
          <p:spPr>
            <a:xfrm>
              <a:off x="1119" y="1495"/>
              <a:ext cx="752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defTabSz="822325">
                <a:spcBef>
                  <a:spcPct val="50000"/>
                </a:spcBef>
              </a:pPr>
              <a:r>
                <a:rPr lang="en-US" altLang="zh-TW" sz="1200" b="1" err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AutoRelease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31" name="矩形 545095"/>
            <p:cNvSpPr/>
            <p:nvPr/>
          </p:nvSpPr>
          <p:spPr>
            <a:xfrm>
              <a:off x="1731" y="1611"/>
              <a:ext cx="753" cy="2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CC3300"/>
                  </a:solidFill>
                  <a:latin typeface="Tahoma" panose="020B0604030504040204" pitchFamily="34" charset="0"/>
                  <a:ea typeface="PMingLiU" pitchFamily="18" charset="-120"/>
                </a:rPr>
                <a:t>Procurement Workflow</a:t>
              </a:r>
              <a:endParaRPr lang="en-US" altLang="zh-TW" sz="1200" b="1">
                <a:solidFill>
                  <a:srgbClr val="CC3300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32" name="矩形 545096"/>
            <p:cNvSpPr/>
            <p:nvPr/>
          </p:nvSpPr>
          <p:spPr>
            <a:xfrm>
              <a:off x="1738" y="1111"/>
              <a:ext cx="753" cy="2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CC3300"/>
                  </a:solidFill>
                  <a:latin typeface="Tahoma" panose="020B0604030504040204" pitchFamily="34" charset="0"/>
                  <a:ea typeface="PMingLiU" pitchFamily="18" charset="-120"/>
                </a:rPr>
                <a:t>Approved Supplier Lists</a:t>
              </a:r>
              <a:endParaRPr lang="en-US" altLang="zh-TW" sz="1200" b="1">
                <a:solidFill>
                  <a:srgbClr val="CC3300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33" name="直接连接符 545097"/>
            <p:cNvSpPr/>
            <p:nvPr/>
          </p:nvSpPr>
          <p:spPr>
            <a:xfrm>
              <a:off x="2116" y="1347"/>
              <a:ext cx="0" cy="256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34" name="直接连接符 545098"/>
            <p:cNvSpPr/>
            <p:nvPr/>
          </p:nvSpPr>
          <p:spPr>
            <a:xfrm>
              <a:off x="2437" y="1644"/>
              <a:ext cx="829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35" name="矩形 545099"/>
            <p:cNvSpPr/>
            <p:nvPr/>
          </p:nvSpPr>
          <p:spPr>
            <a:xfrm>
              <a:off x="2437" y="1445"/>
              <a:ext cx="923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Standard POs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36" name="直接连接符 545100"/>
            <p:cNvSpPr/>
            <p:nvPr/>
          </p:nvSpPr>
          <p:spPr>
            <a:xfrm>
              <a:off x="1111" y="3139"/>
              <a:ext cx="999" cy="2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none" w="sm" len="sm"/>
            </a:ln>
          </p:spPr>
        </p:sp>
        <p:sp>
          <p:nvSpPr>
            <p:cNvPr id="124237" name="直接连接符 545101"/>
            <p:cNvSpPr/>
            <p:nvPr/>
          </p:nvSpPr>
          <p:spPr>
            <a:xfrm flipV="1">
              <a:off x="2116" y="2815"/>
              <a:ext cx="0" cy="326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38" name="直接连接符 545102"/>
            <p:cNvSpPr/>
            <p:nvPr/>
          </p:nvSpPr>
          <p:spPr>
            <a:xfrm flipV="1">
              <a:off x="2116" y="1850"/>
              <a:ext cx="0" cy="268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39" name="直接连接符 545103"/>
            <p:cNvSpPr/>
            <p:nvPr/>
          </p:nvSpPr>
          <p:spPr>
            <a:xfrm>
              <a:off x="839" y="2311"/>
              <a:ext cx="629" cy="51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40" name="直接连接符 545104"/>
            <p:cNvSpPr/>
            <p:nvPr/>
          </p:nvSpPr>
          <p:spPr>
            <a:xfrm>
              <a:off x="2437" y="2005"/>
              <a:ext cx="883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241" name="矩形 545105"/>
            <p:cNvSpPr/>
            <p:nvPr/>
          </p:nvSpPr>
          <p:spPr>
            <a:xfrm>
              <a:off x="2437" y="1806"/>
              <a:ext cx="1029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Supplier Schedules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42" name="矩形 545106"/>
            <p:cNvSpPr/>
            <p:nvPr/>
          </p:nvSpPr>
          <p:spPr>
            <a:xfrm>
              <a:off x="4069" y="3273"/>
              <a:ext cx="537" cy="1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2075" tIns="46038" rIns="92075" bIns="46038" anchor="ctr" anchorCtr="0"/>
            <a:p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Payment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243" name="椭圆 545107"/>
            <p:cNvSpPr/>
            <p:nvPr/>
          </p:nvSpPr>
          <p:spPr>
            <a:xfrm>
              <a:off x="4706" y="2158"/>
              <a:ext cx="601" cy="593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4244" name="组合 545108"/>
            <p:cNvGrpSpPr/>
            <p:nvPr/>
          </p:nvGrpSpPr>
          <p:grpSpPr>
            <a:xfrm>
              <a:off x="4818" y="2272"/>
              <a:ext cx="421" cy="320"/>
              <a:chOff x="5129" y="2355"/>
              <a:chExt cx="477" cy="367"/>
            </a:xfrm>
          </p:grpSpPr>
          <p:sp>
            <p:nvSpPr>
              <p:cNvPr id="124245" name="矩形 545109"/>
              <p:cNvSpPr/>
              <p:nvPr/>
            </p:nvSpPr>
            <p:spPr>
              <a:xfrm>
                <a:off x="5245" y="2559"/>
                <a:ext cx="124" cy="53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4246" name="任意多边形 545110"/>
              <p:cNvSpPr/>
              <p:nvPr/>
            </p:nvSpPr>
            <p:spPr>
              <a:xfrm>
                <a:off x="5255" y="2536"/>
                <a:ext cx="86" cy="66"/>
              </a:xfrm>
              <a:custGeom>
                <a:avLst/>
                <a:gdLst/>
                <a:ahLst/>
                <a:cxnLst/>
                <a:pathLst>
                  <a:path w="86" h="66">
                    <a:moveTo>
                      <a:pt x="72" y="2"/>
                    </a:moveTo>
                    <a:lnTo>
                      <a:pt x="0" y="10"/>
                    </a:lnTo>
                    <a:lnTo>
                      <a:pt x="0" y="65"/>
                    </a:lnTo>
                    <a:lnTo>
                      <a:pt x="44" y="57"/>
                    </a:lnTo>
                    <a:lnTo>
                      <a:pt x="45" y="30"/>
                    </a:lnTo>
                    <a:lnTo>
                      <a:pt x="79" y="25"/>
                    </a:lnTo>
                    <a:lnTo>
                      <a:pt x="85" y="0"/>
                    </a:lnTo>
                    <a:lnTo>
                      <a:pt x="72" y="2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47" name="任意多边形 545111"/>
              <p:cNvSpPr/>
              <p:nvPr/>
            </p:nvSpPr>
            <p:spPr>
              <a:xfrm>
                <a:off x="5317" y="2536"/>
                <a:ext cx="37" cy="29"/>
              </a:xfrm>
              <a:custGeom>
                <a:avLst/>
                <a:gdLst/>
                <a:ahLst/>
                <a:cxnLst/>
                <a:pathLst>
                  <a:path w="37" h="29">
                    <a:moveTo>
                      <a:pt x="1" y="0"/>
                    </a:moveTo>
                    <a:lnTo>
                      <a:pt x="36" y="0"/>
                    </a:lnTo>
                    <a:lnTo>
                      <a:pt x="32" y="27"/>
                    </a:lnTo>
                    <a:lnTo>
                      <a:pt x="0" y="28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48" name="任意多边形 545112"/>
              <p:cNvSpPr/>
              <p:nvPr/>
            </p:nvSpPr>
            <p:spPr>
              <a:xfrm>
                <a:off x="5306" y="2380"/>
                <a:ext cx="26" cy="163"/>
              </a:xfrm>
              <a:custGeom>
                <a:avLst/>
                <a:gdLst/>
                <a:ahLst/>
                <a:cxnLst/>
                <a:pathLst>
                  <a:path w="26" h="163">
                    <a:moveTo>
                      <a:pt x="25" y="7"/>
                    </a:moveTo>
                    <a:lnTo>
                      <a:pt x="10" y="161"/>
                    </a:lnTo>
                    <a:lnTo>
                      <a:pt x="5" y="162"/>
                    </a:lnTo>
                    <a:lnTo>
                      <a:pt x="0" y="162"/>
                    </a:lnTo>
                    <a:lnTo>
                      <a:pt x="14" y="0"/>
                    </a:lnTo>
                    <a:lnTo>
                      <a:pt x="25" y="7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49" name="任意多边形 545113"/>
              <p:cNvSpPr/>
              <p:nvPr/>
            </p:nvSpPr>
            <p:spPr>
              <a:xfrm>
                <a:off x="5274" y="2461"/>
                <a:ext cx="84" cy="91"/>
              </a:xfrm>
              <a:custGeom>
                <a:avLst/>
                <a:gdLst/>
                <a:ahLst/>
                <a:cxnLst/>
                <a:pathLst>
                  <a:path w="84" h="91">
                    <a:moveTo>
                      <a:pt x="64" y="82"/>
                    </a:moveTo>
                    <a:lnTo>
                      <a:pt x="63" y="82"/>
                    </a:lnTo>
                    <a:lnTo>
                      <a:pt x="62" y="83"/>
                    </a:lnTo>
                    <a:lnTo>
                      <a:pt x="59" y="84"/>
                    </a:lnTo>
                    <a:lnTo>
                      <a:pt x="55" y="85"/>
                    </a:lnTo>
                    <a:lnTo>
                      <a:pt x="51" y="87"/>
                    </a:lnTo>
                    <a:lnTo>
                      <a:pt x="46" y="88"/>
                    </a:lnTo>
                    <a:lnTo>
                      <a:pt x="42" y="89"/>
                    </a:lnTo>
                    <a:lnTo>
                      <a:pt x="38" y="90"/>
                    </a:lnTo>
                    <a:lnTo>
                      <a:pt x="33" y="90"/>
                    </a:lnTo>
                    <a:lnTo>
                      <a:pt x="28" y="88"/>
                    </a:lnTo>
                    <a:lnTo>
                      <a:pt x="23" y="87"/>
                    </a:lnTo>
                    <a:lnTo>
                      <a:pt x="17" y="85"/>
                    </a:lnTo>
                    <a:lnTo>
                      <a:pt x="13" y="82"/>
                    </a:lnTo>
                    <a:lnTo>
                      <a:pt x="8" y="79"/>
                    </a:lnTo>
                    <a:lnTo>
                      <a:pt x="5" y="76"/>
                    </a:lnTo>
                    <a:lnTo>
                      <a:pt x="4" y="72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1" y="49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" y="10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11"/>
                    </a:lnTo>
                    <a:lnTo>
                      <a:pt x="31" y="15"/>
                    </a:lnTo>
                    <a:lnTo>
                      <a:pt x="33" y="22"/>
                    </a:lnTo>
                    <a:lnTo>
                      <a:pt x="36" y="30"/>
                    </a:lnTo>
                    <a:lnTo>
                      <a:pt x="39" y="38"/>
                    </a:lnTo>
                    <a:lnTo>
                      <a:pt x="42" y="47"/>
                    </a:lnTo>
                    <a:lnTo>
                      <a:pt x="45" y="53"/>
                    </a:lnTo>
                    <a:lnTo>
                      <a:pt x="48" y="58"/>
                    </a:lnTo>
                    <a:lnTo>
                      <a:pt x="52" y="59"/>
                    </a:lnTo>
                    <a:lnTo>
                      <a:pt x="55" y="59"/>
                    </a:lnTo>
                    <a:lnTo>
                      <a:pt x="59" y="59"/>
                    </a:lnTo>
                    <a:lnTo>
                      <a:pt x="63" y="59"/>
                    </a:lnTo>
                    <a:lnTo>
                      <a:pt x="67" y="59"/>
                    </a:lnTo>
                    <a:lnTo>
                      <a:pt x="71" y="59"/>
                    </a:lnTo>
                    <a:lnTo>
                      <a:pt x="74" y="59"/>
                    </a:lnTo>
                    <a:lnTo>
                      <a:pt x="77" y="60"/>
                    </a:lnTo>
                    <a:lnTo>
                      <a:pt x="78" y="61"/>
                    </a:lnTo>
                    <a:lnTo>
                      <a:pt x="80" y="62"/>
                    </a:lnTo>
                    <a:lnTo>
                      <a:pt x="81" y="65"/>
                    </a:lnTo>
                    <a:lnTo>
                      <a:pt x="82" y="67"/>
                    </a:lnTo>
                    <a:lnTo>
                      <a:pt x="83" y="70"/>
                    </a:lnTo>
                    <a:lnTo>
                      <a:pt x="83" y="72"/>
                    </a:lnTo>
                    <a:lnTo>
                      <a:pt x="81" y="74"/>
                    </a:lnTo>
                    <a:lnTo>
                      <a:pt x="79" y="76"/>
                    </a:lnTo>
                    <a:lnTo>
                      <a:pt x="75" y="78"/>
                    </a:lnTo>
                    <a:lnTo>
                      <a:pt x="71" y="79"/>
                    </a:lnTo>
                    <a:lnTo>
                      <a:pt x="69" y="80"/>
                    </a:lnTo>
                    <a:lnTo>
                      <a:pt x="67" y="80"/>
                    </a:lnTo>
                    <a:lnTo>
                      <a:pt x="65" y="81"/>
                    </a:lnTo>
                    <a:lnTo>
                      <a:pt x="65" y="82"/>
                    </a:lnTo>
                    <a:lnTo>
                      <a:pt x="64" y="82"/>
                    </a:lnTo>
                    <a:lnTo>
                      <a:pt x="64" y="8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0" name="任意多边形 545114"/>
              <p:cNvSpPr/>
              <p:nvPr/>
            </p:nvSpPr>
            <p:spPr>
              <a:xfrm>
                <a:off x="5274" y="2403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6"/>
                    </a:moveTo>
                    <a:lnTo>
                      <a:pt x="57" y="175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1"/>
                    </a:lnTo>
                    <a:lnTo>
                      <a:pt x="53" y="155"/>
                    </a:lnTo>
                    <a:lnTo>
                      <a:pt x="52" y="150"/>
                    </a:lnTo>
                    <a:lnTo>
                      <a:pt x="51" y="145"/>
                    </a:lnTo>
                    <a:lnTo>
                      <a:pt x="51" y="141"/>
                    </a:lnTo>
                    <a:lnTo>
                      <a:pt x="52" y="138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2" y="133"/>
                    </a:lnTo>
                    <a:lnTo>
                      <a:pt x="53" y="132"/>
                    </a:lnTo>
                    <a:lnTo>
                      <a:pt x="53" y="132"/>
                    </a:lnTo>
                    <a:lnTo>
                      <a:pt x="54" y="131"/>
                    </a:lnTo>
                    <a:lnTo>
                      <a:pt x="53" y="131"/>
                    </a:lnTo>
                    <a:lnTo>
                      <a:pt x="52" y="132"/>
                    </a:lnTo>
                    <a:lnTo>
                      <a:pt x="51" y="132"/>
                    </a:lnTo>
                    <a:lnTo>
                      <a:pt x="50" y="132"/>
                    </a:lnTo>
                    <a:lnTo>
                      <a:pt x="48" y="133"/>
                    </a:lnTo>
                    <a:lnTo>
                      <a:pt x="45" y="133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3" y="134"/>
                    </a:lnTo>
                    <a:lnTo>
                      <a:pt x="28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19" y="120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6"/>
                    </a:lnTo>
                    <a:lnTo>
                      <a:pt x="9" y="93"/>
                    </a:lnTo>
                    <a:lnTo>
                      <a:pt x="6" y="91"/>
                    </a:lnTo>
                    <a:lnTo>
                      <a:pt x="4" y="89"/>
                    </a:lnTo>
                    <a:lnTo>
                      <a:pt x="1" y="86"/>
                    </a:lnTo>
                    <a:lnTo>
                      <a:pt x="0" y="84"/>
                    </a:lnTo>
                    <a:lnTo>
                      <a:pt x="0" y="81"/>
                    </a:lnTo>
                    <a:lnTo>
                      <a:pt x="0" y="78"/>
                    </a:lnTo>
                    <a:lnTo>
                      <a:pt x="1" y="75"/>
                    </a:lnTo>
                    <a:lnTo>
                      <a:pt x="3" y="71"/>
                    </a:lnTo>
                    <a:lnTo>
                      <a:pt x="4" y="67"/>
                    </a:lnTo>
                    <a:lnTo>
                      <a:pt x="6" y="63"/>
                    </a:lnTo>
                    <a:lnTo>
                      <a:pt x="7" y="60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4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7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7" y="22"/>
                    </a:lnTo>
                    <a:lnTo>
                      <a:pt x="25" y="22"/>
                    </a:lnTo>
                    <a:lnTo>
                      <a:pt x="25" y="21"/>
                    </a:lnTo>
                    <a:lnTo>
                      <a:pt x="24" y="20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24" y="16"/>
                    </a:lnTo>
                    <a:lnTo>
                      <a:pt x="24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0" y="1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7" y="7"/>
                    </a:lnTo>
                    <a:lnTo>
                      <a:pt x="57" y="8"/>
                    </a:lnTo>
                    <a:lnTo>
                      <a:pt x="57" y="10"/>
                    </a:lnTo>
                    <a:lnTo>
                      <a:pt x="58" y="12"/>
                    </a:lnTo>
                    <a:lnTo>
                      <a:pt x="58" y="13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3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5" y="19"/>
                    </a:lnTo>
                    <a:lnTo>
                      <a:pt x="55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4" y="29"/>
                    </a:lnTo>
                    <a:lnTo>
                      <a:pt x="54" y="31"/>
                    </a:lnTo>
                    <a:lnTo>
                      <a:pt x="54" y="32"/>
                    </a:lnTo>
                    <a:lnTo>
                      <a:pt x="52" y="34"/>
                    </a:lnTo>
                    <a:lnTo>
                      <a:pt x="51" y="35"/>
                    </a:lnTo>
                    <a:lnTo>
                      <a:pt x="50" y="35"/>
                    </a:lnTo>
                    <a:lnTo>
                      <a:pt x="48" y="35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8" y="37"/>
                    </a:lnTo>
                    <a:lnTo>
                      <a:pt x="49" y="37"/>
                    </a:lnTo>
                    <a:lnTo>
                      <a:pt x="51" y="38"/>
                    </a:lnTo>
                    <a:lnTo>
                      <a:pt x="53" y="38"/>
                    </a:lnTo>
                    <a:lnTo>
                      <a:pt x="55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0" y="43"/>
                    </a:lnTo>
                    <a:lnTo>
                      <a:pt x="74" y="46"/>
                    </a:lnTo>
                    <a:lnTo>
                      <a:pt x="78" y="49"/>
                    </a:lnTo>
                    <a:lnTo>
                      <a:pt x="80" y="52"/>
                    </a:lnTo>
                    <a:lnTo>
                      <a:pt x="82" y="54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0"/>
                    </a:lnTo>
                    <a:lnTo>
                      <a:pt x="84" y="63"/>
                    </a:lnTo>
                    <a:lnTo>
                      <a:pt x="85" y="65"/>
                    </a:lnTo>
                    <a:lnTo>
                      <a:pt x="86" y="68"/>
                    </a:lnTo>
                    <a:lnTo>
                      <a:pt x="87" y="70"/>
                    </a:lnTo>
                    <a:lnTo>
                      <a:pt x="88" y="71"/>
                    </a:lnTo>
                    <a:lnTo>
                      <a:pt x="88" y="72"/>
                    </a:lnTo>
                    <a:lnTo>
                      <a:pt x="89" y="72"/>
                    </a:lnTo>
                    <a:lnTo>
                      <a:pt x="91" y="73"/>
                    </a:lnTo>
                    <a:lnTo>
                      <a:pt x="94" y="74"/>
                    </a:lnTo>
                    <a:lnTo>
                      <a:pt x="97" y="75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8"/>
                    </a:lnTo>
                    <a:lnTo>
                      <a:pt x="108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2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6" y="90"/>
                    </a:lnTo>
                    <a:lnTo>
                      <a:pt x="105" y="90"/>
                    </a:lnTo>
                    <a:lnTo>
                      <a:pt x="104" y="90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3" y="90"/>
                    </a:lnTo>
                    <a:lnTo>
                      <a:pt x="91" y="90"/>
                    </a:lnTo>
                    <a:lnTo>
                      <a:pt x="90" y="90"/>
                    </a:lnTo>
                    <a:lnTo>
                      <a:pt x="88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1"/>
                    </a:lnTo>
                    <a:lnTo>
                      <a:pt x="72" y="79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7" y="75"/>
                    </a:lnTo>
                    <a:lnTo>
                      <a:pt x="67" y="75"/>
                    </a:lnTo>
                    <a:lnTo>
                      <a:pt x="67" y="77"/>
                    </a:lnTo>
                    <a:lnTo>
                      <a:pt x="67" y="79"/>
                    </a:lnTo>
                    <a:lnTo>
                      <a:pt x="68" y="81"/>
                    </a:lnTo>
                    <a:lnTo>
                      <a:pt x="68" y="84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7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7" y="99"/>
                    </a:lnTo>
                    <a:lnTo>
                      <a:pt x="67" y="100"/>
                    </a:lnTo>
                    <a:lnTo>
                      <a:pt x="67" y="101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2"/>
                    </a:lnTo>
                    <a:lnTo>
                      <a:pt x="91" y="103"/>
                    </a:lnTo>
                    <a:lnTo>
                      <a:pt x="100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7" y="116"/>
                    </a:lnTo>
                    <a:lnTo>
                      <a:pt x="118" y="120"/>
                    </a:lnTo>
                    <a:lnTo>
                      <a:pt x="120" y="123"/>
                    </a:lnTo>
                    <a:lnTo>
                      <a:pt x="122" y="127"/>
                    </a:lnTo>
                    <a:lnTo>
                      <a:pt x="122" y="131"/>
                    </a:lnTo>
                    <a:lnTo>
                      <a:pt x="120" y="135"/>
                    </a:lnTo>
                    <a:lnTo>
                      <a:pt x="117" y="139"/>
                    </a:lnTo>
                    <a:lnTo>
                      <a:pt x="114" y="145"/>
                    </a:lnTo>
                    <a:lnTo>
                      <a:pt x="110" y="152"/>
                    </a:lnTo>
                    <a:lnTo>
                      <a:pt x="107" y="159"/>
                    </a:lnTo>
                    <a:lnTo>
                      <a:pt x="105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8"/>
                    </a:lnTo>
                    <a:lnTo>
                      <a:pt x="102" y="179"/>
                    </a:lnTo>
                    <a:lnTo>
                      <a:pt x="103" y="181"/>
                    </a:lnTo>
                    <a:lnTo>
                      <a:pt x="104" y="181"/>
                    </a:lnTo>
                    <a:lnTo>
                      <a:pt x="106" y="182"/>
                    </a:lnTo>
                    <a:lnTo>
                      <a:pt x="107" y="182"/>
                    </a:lnTo>
                    <a:lnTo>
                      <a:pt x="108" y="183"/>
                    </a:lnTo>
                    <a:lnTo>
                      <a:pt x="109" y="184"/>
                    </a:lnTo>
                    <a:lnTo>
                      <a:pt x="110" y="185"/>
                    </a:lnTo>
                    <a:lnTo>
                      <a:pt x="111" y="186"/>
                    </a:lnTo>
                    <a:lnTo>
                      <a:pt x="112" y="187"/>
                    </a:lnTo>
                    <a:lnTo>
                      <a:pt x="114" y="188"/>
                    </a:lnTo>
                    <a:lnTo>
                      <a:pt x="115" y="188"/>
                    </a:lnTo>
                    <a:lnTo>
                      <a:pt x="117" y="190"/>
                    </a:lnTo>
                    <a:lnTo>
                      <a:pt x="117" y="191"/>
                    </a:lnTo>
                    <a:lnTo>
                      <a:pt x="117" y="192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7"/>
                    </a:lnTo>
                    <a:lnTo>
                      <a:pt x="111" y="198"/>
                    </a:lnTo>
                    <a:lnTo>
                      <a:pt x="109" y="199"/>
                    </a:lnTo>
                    <a:lnTo>
                      <a:pt x="106" y="199"/>
                    </a:lnTo>
                    <a:lnTo>
                      <a:pt x="104" y="199"/>
                    </a:lnTo>
                    <a:lnTo>
                      <a:pt x="101" y="199"/>
                    </a:lnTo>
                    <a:lnTo>
                      <a:pt x="99" y="197"/>
                    </a:lnTo>
                    <a:lnTo>
                      <a:pt x="97" y="196"/>
                    </a:lnTo>
                    <a:lnTo>
                      <a:pt x="94" y="195"/>
                    </a:lnTo>
                    <a:lnTo>
                      <a:pt x="93" y="194"/>
                    </a:lnTo>
                    <a:lnTo>
                      <a:pt x="91" y="193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5" y="193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2" y="189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6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2"/>
                    </a:lnTo>
                    <a:lnTo>
                      <a:pt x="79" y="181"/>
                    </a:lnTo>
                    <a:lnTo>
                      <a:pt x="79" y="179"/>
                    </a:lnTo>
                    <a:lnTo>
                      <a:pt x="79" y="178"/>
                    </a:lnTo>
                    <a:lnTo>
                      <a:pt x="79" y="176"/>
                    </a:lnTo>
                    <a:lnTo>
                      <a:pt x="80" y="172"/>
                    </a:lnTo>
                    <a:lnTo>
                      <a:pt x="81" y="168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3"/>
                    </a:lnTo>
                    <a:lnTo>
                      <a:pt x="81" y="149"/>
                    </a:lnTo>
                    <a:lnTo>
                      <a:pt x="82" y="147"/>
                    </a:lnTo>
                    <a:lnTo>
                      <a:pt x="81" y="149"/>
                    </a:lnTo>
                    <a:lnTo>
                      <a:pt x="79" y="153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7"/>
                    </a:lnTo>
                    <a:lnTo>
                      <a:pt x="73" y="170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2"/>
                    </a:lnTo>
                    <a:lnTo>
                      <a:pt x="74" y="184"/>
                    </a:lnTo>
                    <a:lnTo>
                      <a:pt x="76" y="186"/>
                    </a:lnTo>
                    <a:lnTo>
                      <a:pt x="78" y="188"/>
                    </a:lnTo>
                    <a:lnTo>
                      <a:pt x="79" y="191"/>
                    </a:lnTo>
                    <a:lnTo>
                      <a:pt x="81" y="194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79" y="199"/>
                    </a:lnTo>
                    <a:lnTo>
                      <a:pt x="77" y="201"/>
                    </a:lnTo>
                    <a:lnTo>
                      <a:pt x="75" y="202"/>
                    </a:lnTo>
                    <a:lnTo>
                      <a:pt x="73" y="203"/>
                    </a:lnTo>
                    <a:lnTo>
                      <a:pt x="71" y="204"/>
                    </a:lnTo>
                    <a:lnTo>
                      <a:pt x="69" y="205"/>
                    </a:lnTo>
                    <a:lnTo>
                      <a:pt x="67" y="204"/>
                    </a:lnTo>
                    <a:lnTo>
                      <a:pt x="66" y="203"/>
                    </a:lnTo>
                    <a:lnTo>
                      <a:pt x="64" y="201"/>
                    </a:lnTo>
                    <a:lnTo>
                      <a:pt x="63" y="199"/>
                    </a:lnTo>
                    <a:lnTo>
                      <a:pt x="61" y="197"/>
                    </a:lnTo>
                    <a:lnTo>
                      <a:pt x="60" y="195"/>
                    </a:lnTo>
                    <a:lnTo>
                      <a:pt x="58" y="193"/>
                    </a:lnTo>
                    <a:lnTo>
                      <a:pt x="57" y="191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6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2"/>
                    </a:lnTo>
                    <a:lnTo>
                      <a:pt x="55" y="182"/>
                    </a:lnTo>
                    <a:lnTo>
                      <a:pt x="57" y="176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1" name="任意多边形 545115"/>
              <p:cNvSpPr/>
              <p:nvPr/>
            </p:nvSpPr>
            <p:spPr>
              <a:xfrm>
                <a:off x="5277" y="2401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7"/>
                    </a:moveTo>
                    <a:lnTo>
                      <a:pt x="56" y="176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2"/>
                    </a:lnTo>
                    <a:lnTo>
                      <a:pt x="53" y="156"/>
                    </a:lnTo>
                    <a:lnTo>
                      <a:pt x="52" y="150"/>
                    </a:lnTo>
                    <a:lnTo>
                      <a:pt x="52" y="145"/>
                    </a:lnTo>
                    <a:lnTo>
                      <a:pt x="52" y="141"/>
                    </a:lnTo>
                    <a:lnTo>
                      <a:pt x="52" y="139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32"/>
                    </a:lnTo>
                    <a:lnTo>
                      <a:pt x="53" y="131"/>
                    </a:lnTo>
                    <a:lnTo>
                      <a:pt x="53" y="132"/>
                    </a:lnTo>
                    <a:lnTo>
                      <a:pt x="52" y="132"/>
                    </a:lnTo>
                    <a:lnTo>
                      <a:pt x="50" y="133"/>
                    </a:lnTo>
                    <a:lnTo>
                      <a:pt x="48" y="133"/>
                    </a:lnTo>
                    <a:lnTo>
                      <a:pt x="45" y="134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2" y="134"/>
                    </a:lnTo>
                    <a:lnTo>
                      <a:pt x="29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20" y="121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7"/>
                    </a:lnTo>
                    <a:lnTo>
                      <a:pt x="10" y="94"/>
                    </a:lnTo>
                    <a:lnTo>
                      <a:pt x="7" y="91"/>
                    </a:lnTo>
                    <a:lnTo>
                      <a:pt x="4" y="89"/>
                    </a:lnTo>
                    <a:lnTo>
                      <a:pt x="2" y="86"/>
                    </a:lnTo>
                    <a:lnTo>
                      <a:pt x="0" y="84"/>
                    </a:lnTo>
                    <a:lnTo>
                      <a:pt x="0" y="82"/>
                    </a:lnTo>
                    <a:lnTo>
                      <a:pt x="0" y="79"/>
                    </a:lnTo>
                    <a:lnTo>
                      <a:pt x="1" y="75"/>
                    </a:lnTo>
                    <a:lnTo>
                      <a:pt x="2" y="71"/>
                    </a:lnTo>
                    <a:lnTo>
                      <a:pt x="4" y="67"/>
                    </a:lnTo>
                    <a:lnTo>
                      <a:pt x="6" y="64"/>
                    </a:lnTo>
                    <a:lnTo>
                      <a:pt x="8" y="60"/>
                    </a:lnTo>
                    <a:lnTo>
                      <a:pt x="8" y="57"/>
                    </a:lnTo>
                    <a:lnTo>
                      <a:pt x="8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5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8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5" y="21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2" y="20"/>
                    </a:lnTo>
                    <a:lnTo>
                      <a:pt x="22" y="19"/>
                    </a:lnTo>
                    <a:lnTo>
                      <a:pt x="25" y="16"/>
                    </a:lnTo>
                    <a:lnTo>
                      <a:pt x="25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6" y="6"/>
                    </a:lnTo>
                    <a:lnTo>
                      <a:pt x="57" y="8"/>
                    </a:lnTo>
                    <a:lnTo>
                      <a:pt x="58" y="10"/>
                    </a:lnTo>
                    <a:lnTo>
                      <a:pt x="58" y="12"/>
                    </a:lnTo>
                    <a:lnTo>
                      <a:pt x="59" y="13"/>
                    </a:lnTo>
                    <a:lnTo>
                      <a:pt x="59" y="14"/>
                    </a:lnTo>
                    <a:lnTo>
                      <a:pt x="61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6" y="19"/>
                    </a:lnTo>
                    <a:lnTo>
                      <a:pt x="56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5" y="29"/>
                    </a:lnTo>
                    <a:lnTo>
                      <a:pt x="54" y="31"/>
                    </a:lnTo>
                    <a:lnTo>
                      <a:pt x="53" y="32"/>
                    </a:lnTo>
                    <a:lnTo>
                      <a:pt x="53" y="34"/>
                    </a:lnTo>
                    <a:lnTo>
                      <a:pt x="52" y="35"/>
                    </a:lnTo>
                    <a:lnTo>
                      <a:pt x="50" y="35"/>
                    </a:lnTo>
                    <a:lnTo>
                      <a:pt x="49" y="35"/>
                    </a:lnTo>
                    <a:lnTo>
                      <a:pt x="47" y="36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7" y="36"/>
                    </a:lnTo>
                    <a:lnTo>
                      <a:pt x="47" y="37"/>
                    </a:lnTo>
                    <a:lnTo>
                      <a:pt x="49" y="37"/>
                    </a:lnTo>
                    <a:lnTo>
                      <a:pt x="51" y="37"/>
                    </a:lnTo>
                    <a:lnTo>
                      <a:pt x="53" y="38"/>
                    </a:lnTo>
                    <a:lnTo>
                      <a:pt x="56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1" y="43"/>
                    </a:lnTo>
                    <a:lnTo>
                      <a:pt x="74" y="46"/>
                    </a:lnTo>
                    <a:lnTo>
                      <a:pt x="77" y="49"/>
                    </a:lnTo>
                    <a:lnTo>
                      <a:pt x="80" y="52"/>
                    </a:lnTo>
                    <a:lnTo>
                      <a:pt x="82" y="55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1"/>
                    </a:lnTo>
                    <a:lnTo>
                      <a:pt x="84" y="63"/>
                    </a:lnTo>
                    <a:lnTo>
                      <a:pt x="84" y="66"/>
                    </a:lnTo>
                    <a:lnTo>
                      <a:pt x="86" y="68"/>
                    </a:lnTo>
                    <a:lnTo>
                      <a:pt x="86" y="71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8" y="73"/>
                    </a:lnTo>
                    <a:lnTo>
                      <a:pt x="90" y="74"/>
                    </a:lnTo>
                    <a:lnTo>
                      <a:pt x="93" y="75"/>
                    </a:lnTo>
                    <a:lnTo>
                      <a:pt x="96" y="76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9"/>
                    </a:lnTo>
                    <a:lnTo>
                      <a:pt x="107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1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7" y="91"/>
                    </a:lnTo>
                    <a:lnTo>
                      <a:pt x="105" y="91"/>
                    </a:lnTo>
                    <a:lnTo>
                      <a:pt x="104" y="91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2" y="90"/>
                    </a:lnTo>
                    <a:lnTo>
                      <a:pt x="91" y="90"/>
                    </a:lnTo>
                    <a:lnTo>
                      <a:pt x="89" y="91"/>
                    </a:lnTo>
                    <a:lnTo>
                      <a:pt x="87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2"/>
                    </a:lnTo>
                    <a:lnTo>
                      <a:pt x="72" y="79"/>
                    </a:lnTo>
                    <a:lnTo>
                      <a:pt x="69" y="77"/>
                    </a:lnTo>
                    <a:lnTo>
                      <a:pt x="68" y="76"/>
                    </a:lnTo>
                    <a:lnTo>
                      <a:pt x="67" y="75"/>
                    </a:lnTo>
                    <a:lnTo>
                      <a:pt x="67" y="76"/>
                    </a:lnTo>
                    <a:lnTo>
                      <a:pt x="68" y="77"/>
                    </a:lnTo>
                    <a:lnTo>
                      <a:pt x="68" y="79"/>
                    </a:lnTo>
                    <a:lnTo>
                      <a:pt x="68" y="82"/>
                    </a:lnTo>
                    <a:lnTo>
                      <a:pt x="68" y="85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6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6" y="99"/>
                    </a:lnTo>
                    <a:lnTo>
                      <a:pt x="67" y="100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3"/>
                    </a:lnTo>
                    <a:lnTo>
                      <a:pt x="91" y="104"/>
                    </a:lnTo>
                    <a:lnTo>
                      <a:pt x="99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6" y="116"/>
                    </a:lnTo>
                    <a:lnTo>
                      <a:pt x="119" y="120"/>
                    </a:lnTo>
                    <a:lnTo>
                      <a:pt x="120" y="124"/>
                    </a:lnTo>
                    <a:lnTo>
                      <a:pt x="122" y="128"/>
                    </a:lnTo>
                    <a:lnTo>
                      <a:pt x="122" y="131"/>
                    </a:lnTo>
                    <a:lnTo>
                      <a:pt x="120" y="136"/>
                    </a:lnTo>
                    <a:lnTo>
                      <a:pt x="117" y="140"/>
                    </a:lnTo>
                    <a:lnTo>
                      <a:pt x="114" y="146"/>
                    </a:lnTo>
                    <a:lnTo>
                      <a:pt x="110" y="152"/>
                    </a:lnTo>
                    <a:lnTo>
                      <a:pt x="107" y="160"/>
                    </a:lnTo>
                    <a:lnTo>
                      <a:pt x="104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9"/>
                    </a:lnTo>
                    <a:lnTo>
                      <a:pt x="101" y="180"/>
                    </a:lnTo>
                    <a:lnTo>
                      <a:pt x="102" y="181"/>
                    </a:lnTo>
                    <a:lnTo>
                      <a:pt x="104" y="182"/>
                    </a:lnTo>
                    <a:lnTo>
                      <a:pt x="105" y="182"/>
                    </a:lnTo>
                    <a:lnTo>
                      <a:pt x="107" y="183"/>
                    </a:lnTo>
                    <a:lnTo>
                      <a:pt x="108" y="184"/>
                    </a:lnTo>
                    <a:lnTo>
                      <a:pt x="110" y="185"/>
                    </a:lnTo>
                    <a:lnTo>
                      <a:pt x="110" y="185"/>
                    </a:lnTo>
                    <a:lnTo>
                      <a:pt x="111" y="187"/>
                    </a:lnTo>
                    <a:lnTo>
                      <a:pt x="112" y="187"/>
                    </a:lnTo>
                    <a:lnTo>
                      <a:pt x="113" y="188"/>
                    </a:lnTo>
                    <a:lnTo>
                      <a:pt x="115" y="189"/>
                    </a:lnTo>
                    <a:lnTo>
                      <a:pt x="116" y="190"/>
                    </a:lnTo>
                    <a:lnTo>
                      <a:pt x="117" y="191"/>
                    </a:lnTo>
                    <a:lnTo>
                      <a:pt x="117" y="193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8"/>
                    </a:lnTo>
                    <a:lnTo>
                      <a:pt x="111" y="199"/>
                    </a:lnTo>
                    <a:lnTo>
                      <a:pt x="108" y="199"/>
                    </a:lnTo>
                    <a:lnTo>
                      <a:pt x="106" y="200"/>
                    </a:lnTo>
                    <a:lnTo>
                      <a:pt x="104" y="200"/>
                    </a:lnTo>
                    <a:lnTo>
                      <a:pt x="101" y="199"/>
                    </a:lnTo>
                    <a:lnTo>
                      <a:pt x="99" y="198"/>
                    </a:lnTo>
                    <a:lnTo>
                      <a:pt x="96" y="197"/>
                    </a:lnTo>
                    <a:lnTo>
                      <a:pt x="95" y="196"/>
                    </a:lnTo>
                    <a:lnTo>
                      <a:pt x="93" y="194"/>
                    </a:lnTo>
                    <a:lnTo>
                      <a:pt x="92" y="194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4" y="193"/>
                    </a:lnTo>
                    <a:lnTo>
                      <a:pt x="84" y="192"/>
                    </a:lnTo>
                    <a:lnTo>
                      <a:pt x="83" y="191"/>
                    </a:lnTo>
                    <a:lnTo>
                      <a:pt x="82" y="190"/>
                    </a:lnTo>
                    <a:lnTo>
                      <a:pt x="81" y="188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0" y="187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3"/>
                    </a:lnTo>
                    <a:lnTo>
                      <a:pt x="78" y="182"/>
                    </a:lnTo>
                    <a:lnTo>
                      <a:pt x="78" y="180"/>
                    </a:lnTo>
                    <a:lnTo>
                      <a:pt x="79" y="179"/>
                    </a:lnTo>
                    <a:lnTo>
                      <a:pt x="80" y="176"/>
                    </a:lnTo>
                    <a:lnTo>
                      <a:pt x="80" y="173"/>
                    </a:lnTo>
                    <a:lnTo>
                      <a:pt x="80" y="169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4"/>
                    </a:lnTo>
                    <a:lnTo>
                      <a:pt x="81" y="149"/>
                    </a:lnTo>
                    <a:lnTo>
                      <a:pt x="81" y="147"/>
                    </a:lnTo>
                    <a:lnTo>
                      <a:pt x="81" y="149"/>
                    </a:lnTo>
                    <a:lnTo>
                      <a:pt x="80" y="154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8"/>
                    </a:lnTo>
                    <a:lnTo>
                      <a:pt x="74" y="171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3"/>
                    </a:lnTo>
                    <a:lnTo>
                      <a:pt x="74" y="184"/>
                    </a:lnTo>
                    <a:lnTo>
                      <a:pt x="76" y="187"/>
                    </a:lnTo>
                    <a:lnTo>
                      <a:pt x="78" y="189"/>
                    </a:lnTo>
                    <a:lnTo>
                      <a:pt x="79" y="192"/>
                    </a:lnTo>
                    <a:lnTo>
                      <a:pt x="80" y="194"/>
                    </a:lnTo>
                    <a:lnTo>
                      <a:pt x="81" y="197"/>
                    </a:lnTo>
                    <a:lnTo>
                      <a:pt x="80" y="199"/>
                    </a:lnTo>
                    <a:lnTo>
                      <a:pt x="79" y="200"/>
                    </a:lnTo>
                    <a:lnTo>
                      <a:pt x="77" y="201"/>
                    </a:lnTo>
                    <a:lnTo>
                      <a:pt x="75" y="203"/>
                    </a:lnTo>
                    <a:lnTo>
                      <a:pt x="73" y="204"/>
                    </a:lnTo>
                    <a:lnTo>
                      <a:pt x="71" y="205"/>
                    </a:lnTo>
                    <a:lnTo>
                      <a:pt x="69" y="205"/>
                    </a:lnTo>
                    <a:lnTo>
                      <a:pt x="67" y="205"/>
                    </a:lnTo>
                    <a:lnTo>
                      <a:pt x="65" y="203"/>
                    </a:lnTo>
                    <a:lnTo>
                      <a:pt x="64" y="202"/>
                    </a:lnTo>
                    <a:lnTo>
                      <a:pt x="62" y="200"/>
                    </a:lnTo>
                    <a:lnTo>
                      <a:pt x="61" y="198"/>
                    </a:lnTo>
                    <a:lnTo>
                      <a:pt x="60" y="196"/>
                    </a:lnTo>
                    <a:lnTo>
                      <a:pt x="58" y="194"/>
                    </a:lnTo>
                    <a:lnTo>
                      <a:pt x="58" y="192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3"/>
                    </a:lnTo>
                    <a:lnTo>
                      <a:pt x="55" y="182"/>
                    </a:lnTo>
                    <a:lnTo>
                      <a:pt x="57" y="177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2" name="任意多边形 545116"/>
              <p:cNvSpPr/>
              <p:nvPr/>
            </p:nvSpPr>
            <p:spPr>
              <a:xfrm>
                <a:off x="5285" y="2476"/>
                <a:ext cx="57" cy="45"/>
              </a:xfrm>
              <a:custGeom>
                <a:avLst/>
                <a:gdLst/>
                <a:ahLst/>
                <a:cxnLst/>
                <a:pathLst>
                  <a:path w="57" h="45">
                    <a:moveTo>
                      <a:pt x="0" y="18"/>
                    </a:moveTo>
                    <a:lnTo>
                      <a:pt x="0" y="18"/>
                    </a:lnTo>
                    <a:lnTo>
                      <a:pt x="1" y="19"/>
                    </a:lnTo>
                    <a:lnTo>
                      <a:pt x="2" y="21"/>
                    </a:lnTo>
                    <a:lnTo>
                      <a:pt x="5" y="24"/>
                    </a:lnTo>
                    <a:lnTo>
                      <a:pt x="7" y="25"/>
                    </a:lnTo>
                    <a:lnTo>
                      <a:pt x="10" y="27"/>
                    </a:lnTo>
                    <a:lnTo>
                      <a:pt x="13" y="29"/>
                    </a:lnTo>
                    <a:lnTo>
                      <a:pt x="15" y="30"/>
                    </a:lnTo>
                    <a:lnTo>
                      <a:pt x="18" y="30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30" y="34"/>
                    </a:lnTo>
                    <a:lnTo>
                      <a:pt x="33" y="35"/>
                    </a:lnTo>
                    <a:lnTo>
                      <a:pt x="36" y="37"/>
                    </a:lnTo>
                    <a:lnTo>
                      <a:pt x="39" y="37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40" y="40"/>
                    </a:lnTo>
                    <a:lnTo>
                      <a:pt x="40" y="41"/>
                    </a:lnTo>
                    <a:lnTo>
                      <a:pt x="41" y="42"/>
                    </a:lnTo>
                    <a:lnTo>
                      <a:pt x="41" y="43"/>
                    </a:lnTo>
                    <a:lnTo>
                      <a:pt x="42" y="43"/>
                    </a:lnTo>
                    <a:lnTo>
                      <a:pt x="44" y="44"/>
                    </a:lnTo>
                    <a:lnTo>
                      <a:pt x="45" y="43"/>
                    </a:lnTo>
                    <a:lnTo>
                      <a:pt x="48" y="42"/>
                    </a:lnTo>
                    <a:lnTo>
                      <a:pt x="49" y="42"/>
                    </a:lnTo>
                    <a:lnTo>
                      <a:pt x="50" y="42"/>
                    </a:lnTo>
                    <a:lnTo>
                      <a:pt x="51" y="42"/>
                    </a:lnTo>
                    <a:lnTo>
                      <a:pt x="52" y="41"/>
                    </a:lnTo>
                    <a:lnTo>
                      <a:pt x="53" y="40"/>
                    </a:lnTo>
                    <a:lnTo>
                      <a:pt x="53" y="40"/>
                    </a:lnTo>
                    <a:lnTo>
                      <a:pt x="54" y="39"/>
                    </a:lnTo>
                    <a:lnTo>
                      <a:pt x="54" y="39"/>
                    </a:lnTo>
                    <a:lnTo>
                      <a:pt x="54" y="37"/>
                    </a:lnTo>
                    <a:lnTo>
                      <a:pt x="54" y="37"/>
                    </a:lnTo>
                    <a:lnTo>
                      <a:pt x="54" y="36"/>
                    </a:lnTo>
                    <a:lnTo>
                      <a:pt x="54" y="34"/>
                    </a:lnTo>
                    <a:lnTo>
                      <a:pt x="54" y="34"/>
                    </a:lnTo>
                    <a:lnTo>
                      <a:pt x="53" y="33"/>
                    </a:lnTo>
                    <a:lnTo>
                      <a:pt x="52" y="33"/>
                    </a:lnTo>
                    <a:lnTo>
                      <a:pt x="51" y="33"/>
                    </a:lnTo>
                    <a:lnTo>
                      <a:pt x="51" y="32"/>
                    </a:lnTo>
                    <a:lnTo>
                      <a:pt x="50" y="31"/>
                    </a:lnTo>
                    <a:lnTo>
                      <a:pt x="50" y="31"/>
                    </a:lnTo>
                    <a:lnTo>
                      <a:pt x="49" y="30"/>
                    </a:lnTo>
                    <a:lnTo>
                      <a:pt x="48" y="30"/>
                    </a:lnTo>
                    <a:lnTo>
                      <a:pt x="48" y="29"/>
                    </a:lnTo>
                    <a:lnTo>
                      <a:pt x="48" y="29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6" y="29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45" y="29"/>
                    </a:lnTo>
                    <a:lnTo>
                      <a:pt x="44" y="28"/>
                    </a:lnTo>
                    <a:lnTo>
                      <a:pt x="43" y="28"/>
                    </a:lnTo>
                    <a:lnTo>
                      <a:pt x="42" y="27"/>
                    </a:lnTo>
                    <a:lnTo>
                      <a:pt x="41" y="26"/>
                    </a:lnTo>
                    <a:lnTo>
                      <a:pt x="39" y="25"/>
                    </a:lnTo>
                    <a:lnTo>
                      <a:pt x="38" y="23"/>
                    </a:lnTo>
                    <a:lnTo>
                      <a:pt x="36" y="22"/>
                    </a:lnTo>
                    <a:lnTo>
                      <a:pt x="33" y="21"/>
                    </a:lnTo>
                    <a:lnTo>
                      <a:pt x="32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6" y="18"/>
                    </a:lnTo>
                    <a:lnTo>
                      <a:pt x="24" y="18"/>
                    </a:lnTo>
                    <a:lnTo>
                      <a:pt x="23" y="18"/>
                    </a:lnTo>
                    <a:lnTo>
                      <a:pt x="22" y="17"/>
                    </a:lnTo>
                    <a:lnTo>
                      <a:pt x="21" y="15"/>
                    </a:lnTo>
                    <a:lnTo>
                      <a:pt x="20" y="13"/>
                    </a:lnTo>
                    <a:lnTo>
                      <a:pt x="19" y="11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6" y="3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5" y="3"/>
                    </a:lnTo>
                    <a:lnTo>
                      <a:pt x="16" y="7"/>
                    </a:lnTo>
                    <a:lnTo>
                      <a:pt x="18" y="10"/>
                    </a:lnTo>
                    <a:lnTo>
                      <a:pt x="19" y="13"/>
                    </a:lnTo>
                    <a:lnTo>
                      <a:pt x="20" y="15"/>
                    </a:lnTo>
                    <a:lnTo>
                      <a:pt x="21" y="16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5" y="17"/>
                    </a:lnTo>
                    <a:lnTo>
                      <a:pt x="28" y="18"/>
                    </a:lnTo>
                    <a:lnTo>
                      <a:pt x="30" y="19"/>
                    </a:lnTo>
                    <a:lnTo>
                      <a:pt x="33" y="19"/>
                    </a:lnTo>
                    <a:lnTo>
                      <a:pt x="35" y="21"/>
                    </a:lnTo>
                    <a:lnTo>
                      <a:pt x="38" y="22"/>
                    </a:lnTo>
                    <a:lnTo>
                      <a:pt x="40" y="24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50" y="28"/>
                    </a:lnTo>
                    <a:lnTo>
                      <a:pt x="51" y="31"/>
                    </a:lnTo>
                    <a:lnTo>
                      <a:pt x="52" y="32"/>
                    </a:lnTo>
                    <a:lnTo>
                      <a:pt x="53" y="32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5" y="34"/>
                    </a:lnTo>
                    <a:lnTo>
                      <a:pt x="56" y="34"/>
                    </a:lnTo>
                    <a:lnTo>
                      <a:pt x="56" y="35"/>
                    </a:lnTo>
                    <a:lnTo>
                      <a:pt x="55" y="36"/>
                    </a:lnTo>
                    <a:lnTo>
                      <a:pt x="55" y="36"/>
                    </a:lnTo>
                    <a:lnTo>
                      <a:pt x="54" y="37"/>
                    </a:lnTo>
                    <a:lnTo>
                      <a:pt x="54" y="39"/>
                    </a:lnTo>
                    <a:lnTo>
                      <a:pt x="54" y="40"/>
                    </a:lnTo>
                    <a:lnTo>
                      <a:pt x="53" y="40"/>
                    </a:lnTo>
                    <a:lnTo>
                      <a:pt x="53" y="42"/>
                    </a:lnTo>
                    <a:lnTo>
                      <a:pt x="52" y="42"/>
                    </a:lnTo>
                    <a:lnTo>
                      <a:pt x="51" y="42"/>
                    </a:lnTo>
                    <a:lnTo>
                      <a:pt x="50" y="42"/>
                    </a:lnTo>
                    <a:lnTo>
                      <a:pt x="50" y="43"/>
                    </a:lnTo>
                    <a:lnTo>
                      <a:pt x="48" y="43"/>
                    </a:lnTo>
                    <a:lnTo>
                      <a:pt x="47" y="43"/>
                    </a:lnTo>
                    <a:lnTo>
                      <a:pt x="46" y="44"/>
                    </a:lnTo>
                    <a:lnTo>
                      <a:pt x="45" y="44"/>
                    </a:lnTo>
                    <a:lnTo>
                      <a:pt x="44" y="44"/>
                    </a:lnTo>
                    <a:lnTo>
                      <a:pt x="43" y="44"/>
                    </a:lnTo>
                    <a:lnTo>
                      <a:pt x="42" y="44"/>
                    </a:lnTo>
                    <a:lnTo>
                      <a:pt x="42" y="43"/>
                    </a:lnTo>
                    <a:lnTo>
                      <a:pt x="41" y="43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9" y="42"/>
                    </a:lnTo>
                    <a:lnTo>
                      <a:pt x="39" y="41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39" y="38"/>
                    </a:lnTo>
                    <a:lnTo>
                      <a:pt x="38" y="38"/>
                    </a:lnTo>
                    <a:lnTo>
                      <a:pt x="38" y="37"/>
                    </a:lnTo>
                    <a:lnTo>
                      <a:pt x="37" y="37"/>
                    </a:lnTo>
                    <a:lnTo>
                      <a:pt x="35" y="36"/>
                    </a:lnTo>
                    <a:lnTo>
                      <a:pt x="32" y="36"/>
                    </a:lnTo>
                    <a:lnTo>
                      <a:pt x="29" y="34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22" y="32"/>
                    </a:lnTo>
                    <a:lnTo>
                      <a:pt x="20" y="31"/>
                    </a:lnTo>
                    <a:lnTo>
                      <a:pt x="19" y="31"/>
                    </a:lnTo>
                    <a:lnTo>
                      <a:pt x="17" y="31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6" y="28"/>
                    </a:lnTo>
                    <a:lnTo>
                      <a:pt x="5" y="28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3" name="任意多边形 545117"/>
              <p:cNvSpPr/>
              <p:nvPr/>
            </p:nvSpPr>
            <p:spPr>
              <a:xfrm>
                <a:off x="5130" y="2609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4" y="9"/>
                    </a:lnTo>
                    <a:lnTo>
                      <a:pt x="9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9" y="79"/>
                    </a:lnTo>
                    <a:lnTo>
                      <a:pt x="14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8" y="83"/>
                    </a:lnTo>
                    <a:lnTo>
                      <a:pt x="73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5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8"/>
                    </a:lnTo>
                    <a:lnTo>
                      <a:pt x="76" y="20"/>
                    </a:lnTo>
                    <a:lnTo>
                      <a:pt x="73" y="13"/>
                    </a:lnTo>
                    <a:lnTo>
                      <a:pt x="68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4" name="任意多边形 545118"/>
              <p:cNvSpPr/>
              <p:nvPr/>
            </p:nvSpPr>
            <p:spPr>
              <a:xfrm>
                <a:off x="5129" y="2609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1"/>
                    </a:lnTo>
                    <a:lnTo>
                      <a:pt x="43" y="88"/>
                    </a:lnTo>
                    <a:lnTo>
                      <a:pt x="48" y="84"/>
                    </a:lnTo>
                    <a:lnTo>
                      <a:pt x="53" y="78"/>
                    </a:lnTo>
                    <a:lnTo>
                      <a:pt x="57" y="72"/>
                    </a:lnTo>
                    <a:lnTo>
                      <a:pt x="60" y="64"/>
                    </a:lnTo>
                    <a:lnTo>
                      <a:pt x="61" y="55"/>
                    </a:lnTo>
                    <a:lnTo>
                      <a:pt x="63" y="46"/>
                    </a:lnTo>
                    <a:lnTo>
                      <a:pt x="61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8" y="7"/>
                    </a:lnTo>
                    <a:lnTo>
                      <a:pt x="43" y="3"/>
                    </a:lnTo>
                    <a:lnTo>
                      <a:pt x="38" y="1"/>
                    </a:lnTo>
                    <a:lnTo>
                      <a:pt x="31" y="0"/>
                    </a:lnTo>
                    <a:lnTo>
                      <a:pt x="24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4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5" name="任意多边形 545119"/>
              <p:cNvSpPr/>
              <p:nvPr/>
            </p:nvSpPr>
            <p:spPr>
              <a:xfrm>
                <a:off x="5141" y="2630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8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8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6" name="任意多边形 545120"/>
              <p:cNvSpPr/>
              <p:nvPr/>
            </p:nvSpPr>
            <p:spPr>
              <a:xfrm>
                <a:off x="5351" y="2388"/>
                <a:ext cx="52" cy="307"/>
              </a:xfrm>
              <a:custGeom>
                <a:avLst/>
                <a:gdLst/>
                <a:ahLst/>
                <a:cxnLst/>
                <a:pathLst>
                  <a:path w="52" h="307">
                    <a:moveTo>
                      <a:pt x="6" y="4"/>
                    </a:moveTo>
                    <a:lnTo>
                      <a:pt x="8" y="28"/>
                    </a:lnTo>
                    <a:lnTo>
                      <a:pt x="22" y="225"/>
                    </a:lnTo>
                    <a:lnTo>
                      <a:pt x="6" y="226"/>
                    </a:lnTo>
                    <a:lnTo>
                      <a:pt x="0" y="306"/>
                    </a:lnTo>
                    <a:lnTo>
                      <a:pt x="51" y="306"/>
                    </a:lnTo>
                    <a:lnTo>
                      <a:pt x="31" y="0"/>
                    </a:lnTo>
                    <a:lnTo>
                      <a:pt x="6" y="4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7" name="任意多边形 545121"/>
              <p:cNvSpPr/>
              <p:nvPr/>
            </p:nvSpPr>
            <p:spPr>
              <a:xfrm>
                <a:off x="5348" y="2361"/>
                <a:ext cx="33" cy="37"/>
              </a:xfrm>
              <a:custGeom>
                <a:avLst/>
                <a:gdLst/>
                <a:ahLst/>
                <a:cxnLst/>
                <a:pathLst>
                  <a:path w="33" h="37">
                    <a:moveTo>
                      <a:pt x="27" y="0"/>
                    </a:moveTo>
                    <a:lnTo>
                      <a:pt x="0" y="5"/>
                    </a:lnTo>
                    <a:lnTo>
                      <a:pt x="2" y="30"/>
                    </a:lnTo>
                    <a:lnTo>
                      <a:pt x="2" y="36"/>
                    </a:lnTo>
                    <a:lnTo>
                      <a:pt x="32" y="32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8" name="任意多边形 545122"/>
              <p:cNvSpPr/>
              <p:nvPr/>
            </p:nvSpPr>
            <p:spPr>
              <a:xfrm>
                <a:off x="5299" y="2567"/>
                <a:ext cx="35" cy="28"/>
              </a:xfrm>
              <a:custGeom>
                <a:avLst/>
                <a:gdLst/>
                <a:ahLst/>
                <a:cxnLst/>
                <a:pathLst>
                  <a:path w="35" h="28">
                    <a:moveTo>
                      <a:pt x="1" y="0"/>
                    </a:moveTo>
                    <a:lnTo>
                      <a:pt x="34" y="0"/>
                    </a:lnTo>
                    <a:lnTo>
                      <a:pt x="28" y="27"/>
                    </a:lnTo>
                    <a:lnTo>
                      <a:pt x="14" y="26"/>
                    </a:lnTo>
                    <a:lnTo>
                      <a:pt x="0" y="26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59" name="任意多边形 545123"/>
              <p:cNvSpPr/>
              <p:nvPr/>
            </p:nvSpPr>
            <p:spPr>
              <a:xfrm>
                <a:off x="5177" y="2550"/>
                <a:ext cx="39" cy="53"/>
              </a:xfrm>
              <a:custGeom>
                <a:avLst/>
                <a:gdLst/>
                <a:ahLst/>
                <a:cxnLst/>
                <a:pathLst>
                  <a:path w="39" h="53">
                    <a:moveTo>
                      <a:pt x="38" y="0"/>
                    </a:moveTo>
                    <a:lnTo>
                      <a:pt x="37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8" y="11"/>
                    </a:lnTo>
                    <a:lnTo>
                      <a:pt x="0" y="47"/>
                    </a:lnTo>
                    <a:lnTo>
                      <a:pt x="38" y="52"/>
                    </a:lnTo>
                    <a:lnTo>
                      <a:pt x="38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0" name="任意多边形 545124"/>
              <p:cNvSpPr/>
              <p:nvPr/>
            </p:nvSpPr>
            <p:spPr>
              <a:xfrm>
                <a:off x="5142" y="2519"/>
                <a:ext cx="236" cy="159"/>
              </a:xfrm>
              <a:custGeom>
                <a:avLst/>
                <a:gdLst/>
                <a:ahLst/>
                <a:cxnLst/>
                <a:pathLst>
                  <a:path w="236" h="159">
                    <a:moveTo>
                      <a:pt x="228" y="0"/>
                    </a:moveTo>
                    <a:lnTo>
                      <a:pt x="197" y="3"/>
                    </a:lnTo>
                    <a:lnTo>
                      <a:pt x="180" y="83"/>
                    </a:lnTo>
                    <a:lnTo>
                      <a:pt x="112" y="81"/>
                    </a:lnTo>
                    <a:lnTo>
                      <a:pt x="112" y="28"/>
                    </a:lnTo>
                    <a:lnTo>
                      <a:pt x="70" y="28"/>
                    </a:lnTo>
                    <a:lnTo>
                      <a:pt x="68" y="76"/>
                    </a:lnTo>
                    <a:lnTo>
                      <a:pt x="34" y="75"/>
                    </a:lnTo>
                    <a:lnTo>
                      <a:pt x="2" y="79"/>
                    </a:lnTo>
                    <a:lnTo>
                      <a:pt x="0" y="83"/>
                    </a:lnTo>
                    <a:lnTo>
                      <a:pt x="40" y="85"/>
                    </a:lnTo>
                    <a:lnTo>
                      <a:pt x="59" y="150"/>
                    </a:lnTo>
                    <a:lnTo>
                      <a:pt x="139" y="158"/>
                    </a:lnTo>
                    <a:lnTo>
                      <a:pt x="173" y="147"/>
                    </a:lnTo>
                    <a:lnTo>
                      <a:pt x="221" y="149"/>
                    </a:lnTo>
                    <a:lnTo>
                      <a:pt x="235" y="92"/>
                    </a:lnTo>
                    <a:lnTo>
                      <a:pt x="22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1" name="任意多边形 545125"/>
              <p:cNvSpPr/>
              <p:nvPr/>
            </p:nvSpPr>
            <p:spPr>
              <a:xfrm>
                <a:off x="5211" y="2379"/>
                <a:ext cx="155" cy="236"/>
              </a:xfrm>
              <a:custGeom>
                <a:avLst/>
                <a:gdLst/>
                <a:ahLst/>
                <a:cxnLst/>
                <a:pathLst>
                  <a:path w="155" h="236">
                    <a:moveTo>
                      <a:pt x="154" y="233"/>
                    </a:moveTo>
                    <a:lnTo>
                      <a:pt x="95" y="10"/>
                    </a:lnTo>
                    <a:lnTo>
                      <a:pt x="140" y="7"/>
                    </a:lnTo>
                    <a:lnTo>
                      <a:pt x="139" y="0"/>
                    </a:lnTo>
                    <a:lnTo>
                      <a:pt x="87" y="1"/>
                    </a:lnTo>
                    <a:lnTo>
                      <a:pt x="14" y="6"/>
                    </a:lnTo>
                    <a:lnTo>
                      <a:pt x="0" y="168"/>
                    </a:lnTo>
                    <a:lnTo>
                      <a:pt x="4" y="168"/>
                    </a:lnTo>
                    <a:lnTo>
                      <a:pt x="9" y="168"/>
                    </a:lnTo>
                    <a:lnTo>
                      <a:pt x="22" y="14"/>
                    </a:lnTo>
                    <a:lnTo>
                      <a:pt x="84" y="12"/>
                    </a:lnTo>
                    <a:lnTo>
                      <a:pt x="141" y="235"/>
                    </a:lnTo>
                    <a:lnTo>
                      <a:pt x="154" y="233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2" name="任意多边形 545126"/>
              <p:cNvSpPr/>
              <p:nvPr/>
            </p:nvSpPr>
            <p:spPr>
              <a:xfrm>
                <a:off x="5183" y="2596"/>
                <a:ext cx="51" cy="73"/>
              </a:xfrm>
              <a:custGeom>
                <a:avLst/>
                <a:gdLst/>
                <a:ahLst/>
                <a:cxnLst/>
                <a:pathLst>
                  <a:path w="51" h="73">
                    <a:moveTo>
                      <a:pt x="30" y="0"/>
                    </a:moveTo>
                    <a:lnTo>
                      <a:pt x="35" y="13"/>
                    </a:lnTo>
                    <a:lnTo>
                      <a:pt x="50" y="64"/>
                    </a:lnTo>
                    <a:lnTo>
                      <a:pt x="21" y="72"/>
                    </a:lnTo>
                    <a:lnTo>
                      <a:pt x="0" y="1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3" name="任意多边形 545127"/>
              <p:cNvSpPr/>
              <p:nvPr/>
            </p:nvSpPr>
            <p:spPr>
              <a:xfrm>
                <a:off x="5203" y="2661"/>
                <a:ext cx="104" cy="17"/>
              </a:xfrm>
              <a:custGeom>
                <a:avLst/>
                <a:gdLst/>
                <a:ahLst/>
                <a:cxnLst/>
                <a:pathLst>
                  <a:path w="104" h="17">
                    <a:moveTo>
                      <a:pt x="103" y="6"/>
                    </a:moveTo>
                    <a:lnTo>
                      <a:pt x="47" y="2"/>
                    </a:lnTo>
                    <a:lnTo>
                      <a:pt x="28" y="0"/>
                    </a:lnTo>
                    <a:lnTo>
                      <a:pt x="0" y="8"/>
                    </a:lnTo>
                    <a:lnTo>
                      <a:pt x="76" y="16"/>
                    </a:lnTo>
                    <a:lnTo>
                      <a:pt x="103" y="6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4" name="任意多边形 545128"/>
              <p:cNvSpPr/>
              <p:nvPr/>
            </p:nvSpPr>
            <p:spPr>
              <a:xfrm>
                <a:off x="5389" y="2377"/>
                <a:ext cx="71" cy="232"/>
              </a:xfrm>
              <a:custGeom>
                <a:avLst/>
                <a:gdLst/>
                <a:ahLst/>
                <a:cxnLst/>
                <a:pathLst>
                  <a:path w="71" h="232">
                    <a:moveTo>
                      <a:pt x="0" y="9"/>
                    </a:moveTo>
                    <a:lnTo>
                      <a:pt x="58" y="231"/>
                    </a:lnTo>
                    <a:lnTo>
                      <a:pt x="70" y="229"/>
                    </a:lnTo>
                    <a:lnTo>
                      <a:pt x="9" y="0"/>
                    </a:lnTo>
                    <a:lnTo>
                      <a:pt x="1" y="0"/>
                    </a:lnTo>
                    <a:lnTo>
                      <a:pt x="0" y="9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5" name="任意多边形 545129"/>
              <p:cNvSpPr/>
              <p:nvPr/>
            </p:nvSpPr>
            <p:spPr>
              <a:xfrm>
                <a:off x="5396" y="2512"/>
                <a:ext cx="58" cy="94"/>
              </a:xfrm>
              <a:custGeom>
                <a:avLst/>
                <a:gdLst/>
                <a:ahLst/>
                <a:cxnLst/>
                <a:pathLst>
                  <a:path w="58" h="94">
                    <a:moveTo>
                      <a:pt x="0" y="4"/>
                    </a:moveTo>
                    <a:lnTo>
                      <a:pt x="10" y="3"/>
                    </a:lnTo>
                    <a:lnTo>
                      <a:pt x="48" y="0"/>
                    </a:lnTo>
                    <a:lnTo>
                      <a:pt x="57" y="84"/>
                    </a:lnTo>
                    <a:lnTo>
                      <a:pt x="5" y="93"/>
                    </a:lnTo>
                    <a:lnTo>
                      <a:pt x="0" y="4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6" name="任意多边形 545130"/>
              <p:cNvSpPr/>
              <p:nvPr/>
            </p:nvSpPr>
            <p:spPr>
              <a:xfrm>
                <a:off x="5376" y="2355"/>
                <a:ext cx="100" cy="252"/>
              </a:xfrm>
              <a:custGeom>
                <a:avLst/>
                <a:gdLst/>
                <a:ahLst/>
                <a:cxnLst/>
                <a:pathLst>
                  <a:path w="100" h="252">
                    <a:moveTo>
                      <a:pt x="99" y="233"/>
                    </a:moveTo>
                    <a:lnTo>
                      <a:pt x="81" y="0"/>
                    </a:lnTo>
                    <a:lnTo>
                      <a:pt x="9" y="5"/>
                    </a:lnTo>
                    <a:lnTo>
                      <a:pt x="0" y="5"/>
                    </a:lnTo>
                    <a:lnTo>
                      <a:pt x="18" y="251"/>
                    </a:lnTo>
                    <a:lnTo>
                      <a:pt x="31" y="242"/>
                    </a:lnTo>
                    <a:lnTo>
                      <a:pt x="14" y="10"/>
                    </a:lnTo>
                    <a:lnTo>
                      <a:pt x="68" y="7"/>
                    </a:lnTo>
                    <a:lnTo>
                      <a:pt x="85" y="234"/>
                    </a:lnTo>
                    <a:lnTo>
                      <a:pt x="99" y="23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7" name="任意多边形 545131"/>
              <p:cNvSpPr/>
              <p:nvPr/>
            </p:nvSpPr>
            <p:spPr>
              <a:xfrm>
                <a:off x="5374" y="2361"/>
                <a:ext cx="26" cy="243"/>
              </a:xfrm>
              <a:custGeom>
                <a:avLst/>
                <a:gdLst/>
                <a:ahLst/>
                <a:cxnLst/>
                <a:pathLst>
                  <a:path w="26" h="243">
                    <a:moveTo>
                      <a:pt x="8" y="0"/>
                    </a:moveTo>
                    <a:lnTo>
                      <a:pt x="25" y="240"/>
                    </a:lnTo>
                    <a:lnTo>
                      <a:pt x="18" y="242"/>
                    </a:lnTo>
                    <a:lnTo>
                      <a:pt x="0" y="1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8" name="任意多边形 545132"/>
              <p:cNvSpPr/>
              <p:nvPr/>
            </p:nvSpPr>
            <p:spPr>
              <a:xfrm>
                <a:off x="5443" y="2362"/>
                <a:ext cx="25" cy="227"/>
              </a:xfrm>
              <a:custGeom>
                <a:avLst/>
                <a:gdLst/>
                <a:ahLst/>
                <a:cxnLst/>
                <a:pathLst>
                  <a:path w="25" h="227">
                    <a:moveTo>
                      <a:pt x="6" y="0"/>
                    </a:moveTo>
                    <a:lnTo>
                      <a:pt x="24" y="224"/>
                    </a:lnTo>
                    <a:lnTo>
                      <a:pt x="16" y="226"/>
                    </a:ln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69" name="任意多边形 545133"/>
              <p:cNvSpPr/>
              <p:nvPr/>
            </p:nvSpPr>
            <p:spPr>
              <a:xfrm>
                <a:off x="5414" y="2363"/>
                <a:ext cx="26" cy="233"/>
              </a:xfrm>
              <a:custGeom>
                <a:avLst/>
                <a:gdLst/>
                <a:ahLst/>
                <a:cxnLst/>
                <a:pathLst>
                  <a:path w="26" h="233">
                    <a:moveTo>
                      <a:pt x="10" y="0"/>
                    </a:moveTo>
                    <a:lnTo>
                      <a:pt x="14" y="65"/>
                    </a:lnTo>
                    <a:lnTo>
                      <a:pt x="19" y="117"/>
                    </a:lnTo>
                    <a:lnTo>
                      <a:pt x="21" y="157"/>
                    </a:lnTo>
                    <a:lnTo>
                      <a:pt x="23" y="187"/>
                    </a:lnTo>
                    <a:lnTo>
                      <a:pt x="24" y="208"/>
                    </a:lnTo>
                    <a:lnTo>
                      <a:pt x="25" y="222"/>
                    </a:lnTo>
                    <a:lnTo>
                      <a:pt x="25" y="229"/>
                    </a:lnTo>
                    <a:lnTo>
                      <a:pt x="24" y="231"/>
                    </a:lnTo>
                    <a:lnTo>
                      <a:pt x="23" y="232"/>
                    </a:lnTo>
                    <a:lnTo>
                      <a:pt x="22" y="232"/>
                    </a:lnTo>
                    <a:lnTo>
                      <a:pt x="22" y="232"/>
                    </a:lnTo>
                    <a:lnTo>
                      <a:pt x="20" y="232"/>
                    </a:lnTo>
                    <a:lnTo>
                      <a:pt x="20" y="232"/>
                    </a:lnTo>
                    <a:lnTo>
                      <a:pt x="19" y="232"/>
                    </a:lnTo>
                    <a:lnTo>
                      <a:pt x="18" y="232"/>
                    </a:lnTo>
                    <a:lnTo>
                      <a:pt x="17" y="232"/>
                    </a:lnTo>
                    <a:lnTo>
                      <a:pt x="16" y="230"/>
                    </a:lnTo>
                    <a:lnTo>
                      <a:pt x="15" y="225"/>
                    </a:lnTo>
                    <a:lnTo>
                      <a:pt x="14" y="216"/>
                    </a:lnTo>
                    <a:lnTo>
                      <a:pt x="13" y="204"/>
                    </a:lnTo>
                    <a:lnTo>
                      <a:pt x="11" y="189"/>
                    </a:lnTo>
                    <a:lnTo>
                      <a:pt x="9" y="170"/>
                    </a:lnTo>
                    <a:lnTo>
                      <a:pt x="7" y="148"/>
                    </a:lnTo>
                    <a:lnTo>
                      <a:pt x="5" y="123"/>
                    </a:lnTo>
                    <a:lnTo>
                      <a:pt x="4" y="98"/>
                    </a:lnTo>
                    <a:lnTo>
                      <a:pt x="2" y="76"/>
                    </a:lnTo>
                    <a:lnTo>
                      <a:pt x="1" y="57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0" name="任意多边形 545134"/>
              <p:cNvSpPr/>
              <p:nvPr/>
            </p:nvSpPr>
            <p:spPr>
              <a:xfrm>
                <a:off x="5409" y="2364"/>
                <a:ext cx="26" cy="231"/>
              </a:xfrm>
              <a:custGeom>
                <a:avLst/>
                <a:gdLst/>
                <a:ahLst/>
                <a:cxnLst/>
                <a:pathLst>
                  <a:path w="26" h="231">
                    <a:moveTo>
                      <a:pt x="8" y="0"/>
                    </a:moveTo>
                    <a:lnTo>
                      <a:pt x="25" y="230"/>
                    </a:lnTo>
                    <a:lnTo>
                      <a:pt x="17" y="229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1" name="任意多边形 545135"/>
              <p:cNvSpPr/>
              <p:nvPr/>
            </p:nvSpPr>
            <p:spPr>
              <a:xfrm>
                <a:off x="5145" y="2594"/>
                <a:ext cx="70" cy="17"/>
              </a:xfrm>
              <a:custGeom>
                <a:avLst/>
                <a:gdLst/>
                <a:ahLst/>
                <a:cxnLst/>
                <a:pathLst>
                  <a:path w="70" h="17">
                    <a:moveTo>
                      <a:pt x="69" y="2"/>
                    </a:moveTo>
                    <a:lnTo>
                      <a:pt x="42" y="16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69" y="2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2" name="任意多边形 545136"/>
              <p:cNvSpPr/>
              <p:nvPr/>
            </p:nvSpPr>
            <p:spPr>
              <a:xfrm>
                <a:off x="5293" y="2623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4"/>
                    </a:lnTo>
                    <a:lnTo>
                      <a:pt x="13" y="9"/>
                    </a:lnTo>
                    <a:lnTo>
                      <a:pt x="8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4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7"/>
                    </a:lnTo>
                    <a:lnTo>
                      <a:pt x="76" y="19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3" name="任意多边形 545137"/>
              <p:cNvSpPr/>
              <p:nvPr/>
            </p:nvSpPr>
            <p:spPr>
              <a:xfrm>
                <a:off x="5292" y="2624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7" y="91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4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6"/>
                    </a:lnTo>
                    <a:lnTo>
                      <a:pt x="62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4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7" y="1"/>
                    </a:lnTo>
                    <a:lnTo>
                      <a:pt x="31" y="0"/>
                    </a:lnTo>
                    <a:lnTo>
                      <a:pt x="25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5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4" name="任意多边形 545138"/>
              <p:cNvSpPr/>
              <p:nvPr/>
            </p:nvSpPr>
            <p:spPr>
              <a:xfrm>
                <a:off x="5303" y="2644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1" y="51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40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4" y="51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5" name="任意多边形 545139"/>
              <p:cNvSpPr/>
              <p:nvPr/>
            </p:nvSpPr>
            <p:spPr>
              <a:xfrm>
                <a:off x="5434" y="2593"/>
                <a:ext cx="82" cy="94"/>
              </a:xfrm>
              <a:custGeom>
                <a:avLst/>
                <a:gdLst/>
                <a:ahLst/>
                <a:cxnLst/>
                <a:pathLst>
                  <a:path w="82" h="94">
                    <a:moveTo>
                      <a:pt x="50" y="0"/>
                    </a:moveTo>
                    <a:lnTo>
                      <a:pt x="48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3" y="9"/>
                    </a:lnTo>
                    <a:lnTo>
                      <a:pt x="8" y="14"/>
                    </a:lnTo>
                    <a:lnTo>
                      <a:pt x="5" y="22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1"/>
                    </a:lnTo>
                    <a:lnTo>
                      <a:pt x="30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3" y="93"/>
                    </a:lnTo>
                    <a:lnTo>
                      <a:pt x="35" y="93"/>
                    </a:lnTo>
                    <a:lnTo>
                      <a:pt x="36" y="92"/>
                    </a:lnTo>
                    <a:lnTo>
                      <a:pt x="39" y="92"/>
                    </a:lnTo>
                    <a:lnTo>
                      <a:pt x="44" y="91"/>
                    </a:lnTo>
                    <a:lnTo>
                      <a:pt x="50" y="91"/>
                    </a:lnTo>
                    <a:lnTo>
                      <a:pt x="55" y="90"/>
                    </a:lnTo>
                    <a:lnTo>
                      <a:pt x="61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5" y="70"/>
                    </a:lnTo>
                    <a:lnTo>
                      <a:pt x="78" y="63"/>
                    </a:lnTo>
                    <a:lnTo>
                      <a:pt x="80" y="54"/>
                    </a:lnTo>
                    <a:lnTo>
                      <a:pt x="81" y="45"/>
                    </a:lnTo>
                    <a:lnTo>
                      <a:pt x="80" y="36"/>
                    </a:lnTo>
                    <a:lnTo>
                      <a:pt x="78" y="28"/>
                    </a:lnTo>
                    <a:lnTo>
                      <a:pt x="75" y="20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1" y="3"/>
                    </a:lnTo>
                    <a:lnTo>
                      <a:pt x="55" y="1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6" name="任意多边形 545140"/>
              <p:cNvSpPr/>
              <p:nvPr/>
            </p:nvSpPr>
            <p:spPr>
              <a:xfrm>
                <a:off x="5433" y="2594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0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3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5"/>
                    </a:lnTo>
                    <a:lnTo>
                      <a:pt x="62" y="36"/>
                    </a:lnTo>
                    <a:lnTo>
                      <a:pt x="60" y="27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4" y="0"/>
                    </a:lnTo>
                    <a:lnTo>
                      <a:pt x="19" y="3"/>
                    </a:lnTo>
                    <a:lnTo>
                      <a:pt x="14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4" y="84"/>
                    </a:lnTo>
                    <a:lnTo>
                      <a:pt x="19" y="88"/>
                    </a:lnTo>
                    <a:lnTo>
                      <a:pt x="24" y="90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7" name="任意多边形 545141"/>
              <p:cNvSpPr/>
              <p:nvPr/>
            </p:nvSpPr>
            <p:spPr>
              <a:xfrm>
                <a:off x="5445" y="2614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8" name="任意多边形 545142"/>
              <p:cNvSpPr/>
              <p:nvPr/>
            </p:nvSpPr>
            <p:spPr>
              <a:xfrm>
                <a:off x="5377" y="2592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105" y="0"/>
                    </a:moveTo>
                    <a:lnTo>
                      <a:pt x="112" y="78"/>
                    </a:lnTo>
                    <a:lnTo>
                      <a:pt x="8" y="102"/>
                    </a:lnTo>
                    <a:lnTo>
                      <a:pt x="0" y="21"/>
                    </a:lnTo>
                    <a:lnTo>
                      <a:pt x="105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79" name="任意多边形 545143"/>
              <p:cNvSpPr/>
              <p:nvPr/>
            </p:nvSpPr>
            <p:spPr>
              <a:xfrm>
                <a:off x="5327" y="2547"/>
                <a:ext cx="208" cy="165"/>
              </a:xfrm>
              <a:custGeom>
                <a:avLst/>
                <a:gdLst/>
                <a:ahLst/>
                <a:cxnLst/>
                <a:pathLst>
                  <a:path w="208" h="165">
                    <a:moveTo>
                      <a:pt x="19" y="61"/>
                    </a:moveTo>
                    <a:lnTo>
                      <a:pt x="186" y="31"/>
                    </a:lnTo>
                    <a:lnTo>
                      <a:pt x="184" y="2"/>
                    </a:lnTo>
                    <a:lnTo>
                      <a:pt x="191" y="0"/>
                    </a:lnTo>
                    <a:lnTo>
                      <a:pt x="198" y="0"/>
                    </a:lnTo>
                    <a:lnTo>
                      <a:pt x="207" y="116"/>
                    </a:lnTo>
                    <a:lnTo>
                      <a:pt x="19" y="164"/>
                    </a:lnTo>
                    <a:lnTo>
                      <a:pt x="10" y="162"/>
                    </a:lnTo>
                    <a:lnTo>
                      <a:pt x="0" y="25"/>
                    </a:lnTo>
                    <a:lnTo>
                      <a:pt x="7" y="23"/>
                    </a:lnTo>
                    <a:lnTo>
                      <a:pt x="15" y="23"/>
                    </a:lnTo>
                    <a:lnTo>
                      <a:pt x="24" y="146"/>
                    </a:lnTo>
                    <a:lnTo>
                      <a:pt x="191" y="108"/>
                    </a:lnTo>
                    <a:lnTo>
                      <a:pt x="187" y="43"/>
                    </a:lnTo>
                    <a:lnTo>
                      <a:pt x="19" y="74"/>
                    </a:lnTo>
                    <a:lnTo>
                      <a:pt x="19" y="61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0" name="任意多边形 545144"/>
              <p:cNvSpPr/>
              <p:nvPr/>
            </p:nvSpPr>
            <p:spPr>
              <a:xfrm>
                <a:off x="5512" y="2550"/>
                <a:ext cx="17" cy="29"/>
              </a:xfrm>
              <a:custGeom>
                <a:avLst/>
                <a:gdLst/>
                <a:ahLst/>
                <a:cxnLst/>
                <a:pathLst>
                  <a:path w="17" h="29">
                    <a:moveTo>
                      <a:pt x="13" y="0"/>
                    </a:moveTo>
                    <a:lnTo>
                      <a:pt x="14" y="12"/>
                    </a:lnTo>
                    <a:lnTo>
                      <a:pt x="16" y="28"/>
                    </a:lnTo>
                    <a:lnTo>
                      <a:pt x="2" y="28"/>
                    </a:ln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1" name="任意多边形 545145"/>
              <p:cNvSpPr/>
              <p:nvPr/>
            </p:nvSpPr>
            <p:spPr>
              <a:xfrm>
                <a:off x="5515" y="2589"/>
                <a:ext cx="17" cy="68"/>
              </a:xfrm>
              <a:custGeom>
                <a:avLst/>
                <a:gdLst/>
                <a:ahLst/>
                <a:cxnLst/>
                <a:pathLst>
                  <a:path w="17" h="68">
                    <a:moveTo>
                      <a:pt x="10" y="0"/>
                    </a:moveTo>
                    <a:lnTo>
                      <a:pt x="10" y="6"/>
                    </a:lnTo>
                    <a:lnTo>
                      <a:pt x="16" y="67"/>
                    </a:lnTo>
                    <a:lnTo>
                      <a:pt x="5" y="66"/>
                    </a:lnTo>
                    <a:lnTo>
                      <a:pt x="0" y="2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2" name="任意多边形 545146"/>
              <p:cNvSpPr/>
              <p:nvPr/>
            </p:nvSpPr>
            <p:spPr>
              <a:xfrm>
                <a:off x="5327" y="2573"/>
                <a:ext cx="20" cy="139"/>
              </a:xfrm>
              <a:custGeom>
                <a:avLst/>
                <a:gdLst/>
                <a:ahLst/>
                <a:cxnLst/>
                <a:pathLst>
                  <a:path w="20" h="139">
                    <a:moveTo>
                      <a:pt x="8" y="0"/>
                    </a:moveTo>
                    <a:lnTo>
                      <a:pt x="8" y="13"/>
                    </a:lnTo>
                    <a:lnTo>
                      <a:pt x="19" y="138"/>
                    </a:lnTo>
                    <a:lnTo>
                      <a:pt x="10" y="136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3" name="任意多边形 545147"/>
              <p:cNvSpPr/>
              <p:nvPr/>
            </p:nvSpPr>
            <p:spPr>
              <a:xfrm>
                <a:off x="5351" y="2656"/>
                <a:ext cx="176" cy="43"/>
              </a:xfrm>
              <a:custGeom>
                <a:avLst/>
                <a:gdLst/>
                <a:ahLst/>
                <a:cxnLst/>
                <a:pathLst>
                  <a:path w="176" h="43">
                    <a:moveTo>
                      <a:pt x="175" y="0"/>
                    </a:moveTo>
                    <a:lnTo>
                      <a:pt x="0" y="42"/>
                    </a:lnTo>
                    <a:lnTo>
                      <a:pt x="0" y="40"/>
                    </a:lnTo>
                    <a:lnTo>
                      <a:pt x="168" y="0"/>
                    </a:lnTo>
                    <a:lnTo>
                      <a:pt x="175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4" name="任意多边形 545148"/>
              <p:cNvSpPr/>
              <p:nvPr/>
            </p:nvSpPr>
            <p:spPr>
              <a:xfrm>
                <a:off x="5346" y="2578"/>
                <a:ext cx="177" cy="35"/>
              </a:xfrm>
              <a:custGeom>
                <a:avLst/>
                <a:gdLst/>
                <a:ahLst/>
                <a:cxnLst/>
                <a:pathLst>
                  <a:path w="177" h="35">
                    <a:moveTo>
                      <a:pt x="176" y="0"/>
                    </a:moveTo>
                    <a:lnTo>
                      <a:pt x="157" y="3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169" y="0"/>
                    </a:lnTo>
                    <a:lnTo>
                      <a:pt x="17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5" name="任意多边形 545149"/>
              <p:cNvSpPr/>
              <p:nvPr/>
            </p:nvSpPr>
            <p:spPr>
              <a:xfrm>
                <a:off x="5367" y="2611"/>
                <a:ext cx="116" cy="106"/>
              </a:xfrm>
              <a:custGeom>
                <a:avLst/>
                <a:gdLst/>
                <a:ahLst/>
                <a:cxnLst/>
                <a:pathLst>
                  <a:path w="116" h="106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2" y="33"/>
                    </a:lnTo>
                    <a:lnTo>
                      <a:pt x="4" y="52"/>
                    </a:lnTo>
                    <a:lnTo>
                      <a:pt x="5" y="70"/>
                    </a:lnTo>
                    <a:lnTo>
                      <a:pt x="7" y="87"/>
                    </a:lnTo>
                    <a:lnTo>
                      <a:pt x="8" y="99"/>
                    </a:lnTo>
                    <a:lnTo>
                      <a:pt x="10" y="103"/>
                    </a:lnTo>
                    <a:lnTo>
                      <a:pt x="10" y="103"/>
                    </a:lnTo>
                    <a:lnTo>
                      <a:pt x="11" y="103"/>
                    </a:lnTo>
                    <a:lnTo>
                      <a:pt x="11" y="104"/>
                    </a:lnTo>
                    <a:lnTo>
                      <a:pt x="12" y="104"/>
                    </a:lnTo>
                    <a:lnTo>
                      <a:pt x="12" y="105"/>
                    </a:lnTo>
                    <a:lnTo>
                      <a:pt x="13" y="105"/>
                    </a:lnTo>
                    <a:lnTo>
                      <a:pt x="13" y="105"/>
                    </a:lnTo>
                    <a:lnTo>
                      <a:pt x="102" y="104"/>
                    </a:lnTo>
                    <a:lnTo>
                      <a:pt x="115" y="99"/>
                    </a:lnTo>
                    <a:lnTo>
                      <a:pt x="10" y="99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6" name="任意多边形 545150"/>
              <p:cNvSpPr/>
              <p:nvPr/>
            </p:nvSpPr>
            <p:spPr>
              <a:xfrm>
                <a:off x="5381" y="2705"/>
                <a:ext cx="110" cy="17"/>
              </a:xfrm>
              <a:custGeom>
                <a:avLst/>
                <a:gdLst/>
                <a:ahLst/>
                <a:cxnLst/>
                <a:pathLst>
                  <a:path w="110" h="17">
                    <a:moveTo>
                      <a:pt x="10" y="0"/>
                    </a:moveTo>
                    <a:lnTo>
                      <a:pt x="109" y="4"/>
                    </a:lnTo>
                    <a:lnTo>
                      <a:pt x="95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7" name="任意多边形 545151"/>
              <p:cNvSpPr/>
              <p:nvPr/>
            </p:nvSpPr>
            <p:spPr>
              <a:xfrm>
                <a:off x="5368" y="2607"/>
                <a:ext cx="23" cy="104"/>
              </a:xfrm>
              <a:custGeom>
                <a:avLst/>
                <a:gdLst/>
                <a:ahLst/>
                <a:cxnLst/>
                <a:pathLst>
                  <a:path w="23" h="104">
                    <a:moveTo>
                      <a:pt x="11" y="103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3"/>
                    </a:lnTo>
                    <a:lnTo>
                      <a:pt x="22" y="98"/>
                    </a:lnTo>
                    <a:lnTo>
                      <a:pt x="11" y="10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8" name="任意多边形 545152"/>
              <p:cNvSpPr/>
              <p:nvPr/>
            </p:nvSpPr>
            <p:spPr>
              <a:xfrm>
                <a:off x="5487" y="2587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3" y="33"/>
                    </a:lnTo>
                    <a:lnTo>
                      <a:pt x="4" y="51"/>
                    </a:lnTo>
                    <a:lnTo>
                      <a:pt x="6" y="69"/>
                    </a:lnTo>
                    <a:lnTo>
                      <a:pt x="7" y="84"/>
                    </a:lnTo>
                    <a:lnTo>
                      <a:pt x="9" y="96"/>
                    </a:lnTo>
                    <a:lnTo>
                      <a:pt x="9" y="100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101"/>
                    </a:lnTo>
                    <a:lnTo>
                      <a:pt x="12" y="101"/>
                    </a:lnTo>
                    <a:lnTo>
                      <a:pt x="12" y="102"/>
                    </a:lnTo>
                    <a:lnTo>
                      <a:pt x="13" y="102"/>
                    </a:lnTo>
                    <a:lnTo>
                      <a:pt x="99" y="101"/>
                    </a:lnTo>
                    <a:lnTo>
                      <a:pt x="112" y="97"/>
                    </a:lnTo>
                    <a:lnTo>
                      <a:pt x="10" y="96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89" name="任意多边形 545153"/>
              <p:cNvSpPr/>
              <p:nvPr/>
            </p:nvSpPr>
            <p:spPr>
              <a:xfrm>
                <a:off x="5500" y="2678"/>
                <a:ext cx="106" cy="17"/>
              </a:xfrm>
              <a:custGeom>
                <a:avLst/>
                <a:gdLst/>
                <a:ahLst/>
                <a:cxnLst/>
                <a:pathLst>
                  <a:path w="106" h="17">
                    <a:moveTo>
                      <a:pt x="10" y="0"/>
                    </a:moveTo>
                    <a:lnTo>
                      <a:pt x="105" y="6"/>
                    </a:lnTo>
                    <a:lnTo>
                      <a:pt x="91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0" name="任意多边形 545154"/>
              <p:cNvSpPr/>
              <p:nvPr/>
            </p:nvSpPr>
            <p:spPr>
              <a:xfrm>
                <a:off x="5487" y="2584"/>
                <a:ext cx="23" cy="100"/>
              </a:xfrm>
              <a:custGeom>
                <a:avLst/>
                <a:gdLst/>
                <a:ahLst/>
                <a:cxnLst/>
                <a:pathLst>
                  <a:path w="23" h="100">
                    <a:moveTo>
                      <a:pt x="11" y="99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22" y="94"/>
                    </a:lnTo>
                    <a:lnTo>
                      <a:pt x="11" y="99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4291" name="椭圆 545155"/>
            <p:cNvSpPr/>
            <p:nvPr/>
          </p:nvSpPr>
          <p:spPr>
            <a:xfrm>
              <a:off x="4706" y="2833"/>
              <a:ext cx="601" cy="591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4292" name="组合 545156"/>
            <p:cNvGrpSpPr/>
            <p:nvPr/>
          </p:nvGrpSpPr>
          <p:grpSpPr>
            <a:xfrm>
              <a:off x="4818" y="2947"/>
              <a:ext cx="421" cy="318"/>
              <a:chOff x="5129" y="3131"/>
              <a:chExt cx="477" cy="367"/>
            </a:xfrm>
          </p:grpSpPr>
          <p:sp>
            <p:nvSpPr>
              <p:cNvPr id="124293" name="矩形 545157"/>
              <p:cNvSpPr/>
              <p:nvPr/>
            </p:nvSpPr>
            <p:spPr>
              <a:xfrm>
                <a:off x="5245" y="3335"/>
                <a:ext cx="124" cy="53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anchor="t" anchorCtr="0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4294" name="任意多边形 545158"/>
              <p:cNvSpPr/>
              <p:nvPr/>
            </p:nvSpPr>
            <p:spPr>
              <a:xfrm>
                <a:off x="5255" y="3312"/>
                <a:ext cx="86" cy="66"/>
              </a:xfrm>
              <a:custGeom>
                <a:avLst/>
                <a:gdLst/>
                <a:ahLst/>
                <a:cxnLst/>
                <a:pathLst>
                  <a:path w="86" h="66">
                    <a:moveTo>
                      <a:pt x="72" y="2"/>
                    </a:moveTo>
                    <a:lnTo>
                      <a:pt x="0" y="10"/>
                    </a:lnTo>
                    <a:lnTo>
                      <a:pt x="0" y="65"/>
                    </a:lnTo>
                    <a:lnTo>
                      <a:pt x="44" y="57"/>
                    </a:lnTo>
                    <a:lnTo>
                      <a:pt x="45" y="30"/>
                    </a:lnTo>
                    <a:lnTo>
                      <a:pt x="79" y="25"/>
                    </a:lnTo>
                    <a:lnTo>
                      <a:pt x="85" y="0"/>
                    </a:lnTo>
                    <a:lnTo>
                      <a:pt x="72" y="2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5" name="任意多边形 545159"/>
              <p:cNvSpPr/>
              <p:nvPr/>
            </p:nvSpPr>
            <p:spPr>
              <a:xfrm>
                <a:off x="5317" y="3312"/>
                <a:ext cx="37" cy="29"/>
              </a:xfrm>
              <a:custGeom>
                <a:avLst/>
                <a:gdLst/>
                <a:ahLst/>
                <a:cxnLst/>
                <a:pathLst>
                  <a:path w="37" h="29">
                    <a:moveTo>
                      <a:pt x="1" y="0"/>
                    </a:moveTo>
                    <a:lnTo>
                      <a:pt x="36" y="0"/>
                    </a:lnTo>
                    <a:lnTo>
                      <a:pt x="32" y="27"/>
                    </a:lnTo>
                    <a:lnTo>
                      <a:pt x="0" y="28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6" name="任意多边形 545160"/>
              <p:cNvSpPr/>
              <p:nvPr/>
            </p:nvSpPr>
            <p:spPr>
              <a:xfrm>
                <a:off x="5306" y="3156"/>
                <a:ext cx="26" cy="163"/>
              </a:xfrm>
              <a:custGeom>
                <a:avLst/>
                <a:gdLst/>
                <a:ahLst/>
                <a:cxnLst/>
                <a:pathLst>
                  <a:path w="26" h="163">
                    <a:moveTo>
                      <a:pt x="25" y="7"/>
                    </a:moveTo>
                    <a:lnTo>
                      <a:pt x="10" y="161"/>
                    </a:lnTo>
                    <a:lnTo>
                      <a:pt x="5" y="162"/>
                    </a:lnTo>
                    <a:lnTo>
                      <a:pt x="0" y="162"/>
                    </a:lnTo>
                    <a:lnTo>
                      <a:pt x="14" y="0"/>
                    </a:lnTo>
                    <a:lnTo>
                      <a:pt x="25" y="7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7" name="任意多边形 545161"/>
              <p:cNvSpPr/>
              <p:nvPr/>
            </p:nvSpPr>
            <p:spPr>
              <a:xfrm>
                <a:off x="5274" y="3237"/>
                <a:ext cx="84" cy="91"/>
              </a:xfrm>
              <a:custGeom>
                <a:avLst/>
                <a:gdLst/>
                <a:ahLst/>
                <a:cxnLst/>
                <a:pathLst>
                  <a:path w="84" h="91">
                    <a:moveTo>
                      <a:pt x="64" y="82"/>
                    </a:moveTo>
                    <a:lnTo>
                      <a:pt x="63" y="82"/>
                    </a:lnTo>
                    <a:lnTo>
                      <a:pt x="62" y="83"/>
                    </a:lnTo>
                    <a:lnTo>
                      <a:pt x="59" y="84"/>
                    </a:lnTo>
                    <a:lnTo>
                      <a:pt x="55" y="85"/>
                    </a:lnTo>
                    <a:lnTo>
                      <a:pt x="51" y="87"/>
                    </a:lnTo>
                    <a:lnTo>
                      <a:pt x="46" y="88"/>
                    </a:lnTo>
                    <a:lnTo>
                      <a:pt x="42" y="89"/>
                    </a:lnTo>
                    <a:lnTo>
                      <a:pt x="38" y="90"/>
                    </a:lnTo>
                    <a:lnTo>
                      <a:pt x="33" y="90"/>
                    </a:lnTo>
                    <a:lnTo>
                      <a:pt x="28" y="88"/>
                    </a:lnTo>
                    <a:lnTo>
                      <a:pt x="23" y="87"/>
                    </a:lnTo>
                    <a:lnTo>
                      <a:pt x="17" y="85"/>
                    </a:lnTo>
                    <a:lnTo>
                      <a:pt x="13" y="82"/>
                    </a:lnTo>
                    <a:lnTo>
                      <a:pt x="8" y="79"/>
                    </a:lnTo>
                    <a:lnTo>
                      <a:pt x="5" y="76"/>
                    </a:lnTo>
                    <a:lnTo>
                      <a:pt x="4" y="72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1" y="49"/>
                    </a:lnTo>
                    <a:lnTo>
                      <a:pt x="0" y="39"/>
                    </a:lnTo>
                    <a:lnTo>
                      <a:pt x="0" y="28"/>
                    </a:lnTo>
                    <a:lnTo>
                      <a:pt x="0" y="18"/>
                    </a:lnTo>
                    <a:lnTo>
                      <a:pt x="1" y="10"/>
                    </a:lnTo>
                    <a:lnTo>
                      <a:pt x="4" y="4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6" y="4"/>
                    </a:lnTo>
                    <a:lnTo>
                      <a:pt x="28" y="7"/>
                    </a:lnTo>
                    <a:lnTo>
                      <a:pt x="29" y="11"/>
                    </a:lnTo>
                    <a:lnTo>
                      <a:pt x="31" y="15"/>
                    </a:lnTo>
                    <a:lnTo>
                      <a:pt x="33" y="22"/>
                    </a:lnTo>
                    <a:lnTo>
                      <a:pt x="36" y="30"/>
                    </a:lnTo>
                    <a:lnTo>
                      <a:pt x="39" y="38"/>
                    </a:lnTo>
                    <a:lnTo>
                      <a:pt x="42" y="47"/>
                    </a:lnTo>
                    <a:lnTo>
                      <a:pt x="45" y="53"/>
                    </a:lnTo>
                    <a:lnTo>
                      <a:pt x="48" y="58"/>
                    </a:lnTo>
                    <a:lnTo>
                      <a:pt x="52" y="59"/>
                    </a:lnTo>
                    <a:lnTo>
                      <a:pt x="55" y="59"/>
                    </a:lnTo>
                    <a:lnTo>
                      <a:pt x="59" y="59"/>
                    </a:lnTo>
                    <a:lnTo>
                      <a:pt x="63" y="59"/>
                    </a:lnTo>
                    <a:lnTo>
                      <a:pt x="67" y="59"/>
                    </a:lnTo>
                    <a:lnTo>
                      <a:pt x="71" y="59"/>
                    </a:lnTo>
                    <a:lnTo>
                      <a:pt x="74" y="59"/>
                    </a:lnTo>
                    <a:lnTo>
                      <a:pt x="77" y="60"/>
                    </a:lnTo>
                    <a:lnTo>
                      <a:pt x="78" y="61"/>
                    </a:lnTo>
                    <a:lnTo>
                      <a:pt x="80" y="62"/>
                    </a:lnTo>
                    <a:lnTo>
                      <a:pt x="81" y="65"/>
                    </a:lnTo>
                    <a:lnTo>
                      <a:pt x="82" y="67"/>
                    </a:lnTo>
                    <a:lnTo>
                      <a:pt x="83" y="70"/>
                    </a:lnTo>
                    <a:lnTo>
                      <a:pt x="83" y="72"/>
                    </a:lnTo>
                    <a:lnTo>
                      <a:pt x="81" y="74"/>
                    </a:lnTo>
                    <a:lnTo>
                      <a:pt x="79" y="76"/>
                    </a:lnTo>
                    <a:lnTo>
                      <a:pt x="75" y="78"/>
                    </a:lnTo>
                    <a:lnTo>
                      <a:pt x="71" y="79"/>
                    </a:lnTo>
                    <a:lnTo>
                      <a:pt x="69" y="80"/>
                    </a:lnTo>
                    <a:lnTo>
                      <a:pt x="67" y="80"/>
                    </a:lnTo>
                    <a:lnTo>
                      <a:pt x="65" y="81"/>
                    </a:lnTo>
                    <a:lnTo>
                      <a:pt x="65" y="82"/>
                    </a:lnTo>
                    <a:lnTo>
                      <a:pt x="64" y="82"/>
                    </a:lnTo>
                    <a:lnTo>
                      <a:pt x="64" y="8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8" name="任意多边形 545162"/>
              <p:cNvSpPr/>
              <p:nvPr/>
            </p:nvSpPr>
            <p:spPr>
              <a:xfrm>
                <a:off x="5274" y="3179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6"/>
                    </a:moveTo>
                    <a:lnTo>
                      <a:pt x="57" y="175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1"/>
                    </a:lnTo>
                    <a:lnTo>
                      <a:pt x="53" y="155"/>
                    </a:lnTo>
                    <a:lnTo>
                      <a:pt x="52" y="150"/>
                    </a:lnTo>
                    <a:lnTo>
                      <a:pt x="51" y="145"/>
                    </a:lnTo>
                    <a:lnTo>
                      <a:pt x="51" y="141"/>
                    </a:lnTo>
                    <a:lnTo>
                      <a:pt x="52" y="138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2" y="133"/>
                    </a:lnTo>
                    <a:lnTo>
                      <a:pt x="53" y="132"/>
                    </a:lnTo>
                    <a:lnTo>
                      <a:pt x="53" y="132"/>
                    </a:lnTo>
                    <a:lnTo>
                      <a:pt x="54" y="131"/>
                    </a:lnTo>
                    <a:lnTo>
                      <a:pt x="53" y="131"/>
                    </a:lnTo>
                    <a:lnTo>
                      <a:pt x="52" y="132"/>
                    </a:lnTo>
                    <a:lnTo>
                      <a:pt x="51" y="132"/>
                    </a:lnTo>
                    <a:lnTo>
                      <a:pt x="50" y="132"/>
                    </a:lnTo>
                    <a:lnTo>
                      <a:pt x="48" y="133"/>
                    </a:lnTo>
                    <a:lnTo>
                      <a:pt x="45" y="133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3" y="134"/>
                    </a:lnTo>
                    <a:lnTo>
                      <a:pt x="28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19" y="120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6"/>
                    </a:lnTo>
                    <a:lnTo>
                      <a:pt x="9" y="93"/>
                    </a:lnTo>
                    <a:lnTo>
                      <a:pt x="6" y="91"/>
                    </a:lnTo>
                    <a:lnTo>
                      <a:pt x="4" y="89"/>
                    </a:lnTo>
                    <a:lnTo>
                      <a:pt x="1" y="86"/>
                    </a:lnTo>
                    <a:lnTo>
                      <a:pt x="0" y="84"/>
                    </a:lnTo>
                    <a:lnTo>
                      <a:pt x="0" y="81"/>
                    </a:lnTo>
                    <a:lnTo>
                      <a:pt x="0" y="78"/>
                    </a:lnTo>
                    <a:lnTo>
                      <a:pt x="1" y="75"/>
                    </a:lnTo>
                    <a:lnTo>
                      <a:pt x="3" y="71"/>
                    </a:lnTo>
                    <a:lnTo>
                      <a:pt x="4" y="67"/>
                    </a:lnTo>
                    <a:lnTo>
                      <a:pt x="6" y="63"/>
                    </a:lnTo>
                    <a:lnTo>
                      <a:pt x="7" y="60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4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7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7" y="22"/>
                    </a:lnTo>
                    <a:lnTo>
                      <a:pt x="25" y="22"/>
                    </a:lnTo>
                    <a:lnTo>
                      <a:pt x="25" y="21"/>
                    </a:lnTo>
                    <a:lnTo>
                      <a:pt x="24" y="20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24" y="16"/>
                    </a:lnTo>
                    <a:lnTo>
                      <a:pt x="24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0" y="1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7" y="7"/>
                    </a:lnTo>
                    <a:lnTo>
                      <a:pt x="57" y="8"/>
                    </a:lnTo>
                    <a:lnTo>
                      <a:pt x="57" y="10"/>
                    </a:lnTo>
                    <a:lnTo>
                      <a:pt x="58" y="12"/>
                    </a:lnTo>
                    <a:lnTo>
                      <a:pt x="58" y="13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3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5" y="19"/>
                    </a:lnTo>
                    <a:lnTo>
                      <a:pt x="55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4" y="29"/>
                    </a:lnTo>
                    <a:lnTo>
                      <a:pt x="54" y="31"/>
                    </a:lnTo>
                    <a:lnTo>
                      <a:pt x="54" y="32"/>
                    </a:lnTo>
                    <a:lnTo>
                      <a:pt x="52" y="34"/>
                    </a:lnTo>
                    <a:lnTo>
                      <a:pt x="51" y="35"/>
                    </a:lnTo>
                    <a:lnTo>
                      <a:pt x="50" y="35"/>
                    </a:lnTo>
                    <a:lnTo>
                      <a:pt x="48" y="35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8" y="37"/>
                    </a:lnTo>
                    <a:lnTo>
                      <a:pt x="49" y="37"/>
                    </a:lnTo>
                    <a:lnTo>
                      <a:pt x="51" y="38"/>
                    </a:lnTo>
                    <a:lnTo>
                      <a:pt x="53" y="38"/>
                    </a:lnTo>
                    <a:lnTo>
                      <a:pt x="55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0" y="43"/>
                    </a:lnTo>
                    <a:lnTo>
                      <a:pt x="74" y="46"/>
                    </a:lnTo>
                    <a:lnTo>
                      <a:pt x="78" y="49"/>
                    </a:lnTo>
                    <a:lnTo>
                      <a:pt x="80" y="52"/>
                    </a:lnTo>
                    <a:lnTo>
                      <a:pt x="82" y="54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0"/>
                    </a:lnTo>
                    <a:lnTo>
                      <a:pt x="84" y="63"/>
                    </a:lnTo>
                    <a:lnTo>
                      <a:pt x="85" y="65"/>
                    </a:lnTo>
                    <a:lnTo>
                      <a:pt x="86" y="68"/>
                    </a:lnTo>
                    <a:lnTo>
                      <a:pt x="87" y="70"/>
                    </a:lnTo>
                    <a:lnTo>
                      <a:pt x="88" y="71"/>
                    </a:lnTo>
                    <a:lnTo>
                      <a:pt x="88" y="72"/>
                    </a:lnTo>
                    <a:lnTo>
                      <a:pt x="89" y="72"/>
                    </a:lnTo>
                    <a:lnTo>
                      <a:pt x="91" y="73"/>
                    </a:lnTo>
                    <a:lnTo>
                      <a:pt x="94" y="74"/>
                    </a:lnTo>
                    <a:lnTo>
                      <a:pt x="97" y="75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8"/>
                    </a:lnTo>
                    <a:lnTo>
                      <a:pt x="108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2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6" y="90"/>
                    </a:lnTo>
                    <a:lnTo>
                      <a:pt x="105" y="90"/>
                    </a:lnTo>
                    <a:lnTo>
                      <a:pt x="104" y="90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3" y="90"/>
                    </a:lnTo>
                    <a:lnTo>
                      <a:pt x="91" y="90"/>
                    </a:lnTo>
                    <a:lnTo>
                      <a:pt x="90" y="90"/>
                    </a:lnTo>
                    <a:lnTo>
                      <a:pt x="88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1"/>
                    </a:lnTo>
                    <a:lnTo>
                      <a:pt x="72" y="79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7" y="75"/>
                    </a:lnTo>
                    <a:lnTo>
                      <a:pt x="67" y="75"/>
                    </a:lnTo>
                    <a:lnTo>
                      <a:pt x="67" y="77"/>
                    </a:lnTo>
                    <a:lnTo>
                      <a:pt x="67" y="79"/>
                    </a:lnTo>
                    <a:lnTo>
                      <a:pt x="68" y="81"/>
                    </a:lnTo>
                    <a:lnTo>
                      <a:pt x="68" y="84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7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7" y="99"/>
                    </a:lnTo>
                    <a:lnTo>
                      <a:pt x="67" y="100"/>
                    </a:lnTo>
                    <a:lnTo>
                      <a:pt x="67" y="101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2"/>
                    </a:lnTo>
                    <a:lnTo>
                      <a:pt x="91" y="103"/>
                    </a:lnTo>
                    <a:lnTo>
                      <a:pt x="100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7" y="116"/>
                    </a:lnTo>
                    <a:lnTo>
                      <a:pt x="118" y="120"/>
                    </a:lnTo>
                    <a:lnTo>
                      <a:pt x="120" y="123"/>
                    </a:lnTo>
                    <a:lnTo>
                      <a:pt x="122" y="127"/>
                    </a:lnTo>
                    <a:lnTo>
                      <a:pt x="122" y="131"/>
                    </a:lnTo>
                    <a:lnTo>
                      <a:pt x="120" y="135"/>
                    </a:lnTo>
                    <a:lnTo>
                      <a:pt x="117" y="139"/>
                    </a:lnTo>
                    <a:lnTo>
                      <a:pt x="114" y="145"/>
                    </a:lnTo>
                    <a:lnTo>
                      <a:pt x="110" y="152"/>
                    </a:lnTo>
                    <a:lnTo>
                      <a:pt x="107" y="159"/>
                    </a:lnTo>
                    <a:lnTo>
                      <a:pt x="105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8"/>
                    </a:lnTo>
                    <a:lnTo>
                      <a:pt x="102" y="179"/>
                    </a:lnTo>
                    <a:lnTo>
                      <a:pt x="103" y="181"/>
                    </a:lnTo>
                    <a:lnTo>
                      <a:pt x="104" y="181"/>
                    </a:lnTo>
                    <a:lnTo>
                      <a:pt x="106" y="182"/>
                    </a:lnTo>
                    <a:lnTo>
                      <a:pt x="107" y="182"/>
                    </a:lnTo>
                    <a:lnTo>
                      <a:pt x="108" y="183"/>
                    </a:lnTo>
                    <a:lnTo>
                      <a:pt x="109" y="184"/>
                    </a:lnTo>
                    <a:lnTo>
                      <a:pt x="110" y="185"/>
                    </a:lnTo>
                    <a:lnTo>
                      <a:pt x="111" y="186"/>
                    </a:lnTo>
                    <a:lnTo>
                      <a:pt x="112" y="187"/>
                    </a:lnTo>
                    <a:lnTo>
                      <a:pt x="114" y="188"/>
                    </a:lnTo>
                    <a:lnTo>
                      <a:pt x="115" y="188"/>
                    </a:lnTo>
                    <a:lnTo>
                      <a:pt x="117" y="190"/>
                    </a:lnTo>
                    <a:lnTo>
                      <a:pt x="117" y="191"/>
                    </a:lnTo>
                    <a:lnTo>
                      <a:pt x="117" y="192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7"/>
                    </a:lnTo>
                    <a:lnTo>
                      <a:pt x="111" y="198"/>
                    </a:lnTo>
                    <a:lnTo>
                      <a:pt x="109" y="199"/>
                    </a:lnTo>
                    <a:lnTo>
                      <a:pt x="106" y="199"/>
                    </a:lnTo>
                    <a:lnTo>
                      <a:pt x="104" y="199"/>
                    </a:lnTo>
                    <a:lnTo>
                      <a:pt x="101" y="199"/>
                    </a:lnTo>
                    <a:lnTo>
                      <a:pt x="99" y="197"/>
                    </a:lnTo>
                    <a:lnTo>
                      <a:pt x="97" y="196"/>
                    </a:lnTo>
                    <a:lnTo>
                      <a:pt x="94" y="195"/>
                    </a:lnTo>
                    <a:lnTo>
                      <a:pt x="93" y="194"/>
                    </a:lnTo>
                    <a:lnTo>
                      <a:pt x="91" y="193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5" y="193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2" y="189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7"/>
                    </a:lnTo>
                    <a:lnTo>
                      <a:pt x="81" y="186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2"/>
                    </a:lnTo>
                    <a:lnTo>
                      <a:pt x="79" y="181"/>
                    </a:lnTo>
                    <a:lnTo>
                      <a:pt x="79" y="179"/>
                    </a:lnTo>
                    <a:lnTo>
                      <a:pt x="79" y="178"/>
                    </a:lnTo>
                    <a:lnTo>
                      <a:pt x="79" y="176"/>
                    </a:lnTo>
                    <a:lnTo>
                      <a:pt x="80" y="172"/>
                    </a:lnTo>
                    <a:lnTo>
                      <a:pt x="81" y="168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3"/>
                    </a:lnTo>
                    <a:lnTo>
                      <a:pt x="81" y="149"/>
                    </a:lnTo>
                    <a:lnTo>
                      <a:pt x="82" y="147"/>
                    </a:lnTo>
                    <a:lnTo>
                      <a:pt x="81" y="149"/>
                    </a:lnTo>
                    <a:lnTo>
                      <a:pt x="79" y="153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7"/>
                    </a:lnTo>
                    <a:lnTo>
                      <a:pt x="73" y="170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2"/>
                    </a:lnTo>
                    <a:lnTo>
                      <a:pt x="74" y="184"/>
                    </a:lnTo>
                    <a:lnTo>
                      <a:pt x="76" y="186"/>
                    </a:lnTo>
                    <a:lnTo>
                      <a:pt x="78" y="188"/>
                    </a:lnTo>
                    <a:lnTo>
                      <a:pt x="79" y="191"/>
                    </a:lnTo>
                    <a:lnTo>
                      <a:pt x="81" y="194"/>
                    </a:lnTo>
                    <a:lnTo>
                      <a:pt x="81" y="196"/>
                    </a:lnTo>
                    <a:lnTo>
                      <a:pt x="81" y="198"/>
                    </a:lnTo>
                    <a:lnTo>
                      <a:pt x="79" y="199"/>
                    </a:lnTo>
                    <a:lnTo>
                      <a:pt x="77" y="201"/>
                    </a:lnTo>
                    <a:lnTo>
                      <a:pt x="75" y="202"/>
                    </a:lnTo>
                    <a:lnTo>
                      <a:pt x="73" y="203"/>
                    </a:lnTo>
                    <a:lnTo>
                      <a:pt x="71" y="204"/>
                    </a:lnTo>
                    <a:lnTo>
                      <a:pt x="69" y="205"/>
                    </a:lnTo>
                    <a:lnTo>
                      <a:pt x="67" y="204"/>
                    </a:lnTo>
                    <a:lnTo>
                      <a:pt x="66" y="203"/>
                    </a:lnTo>
                    <a:lnTo>
                      <a:pt x="64" y="201"/>
                    </a:lnTo>
                    <a:lnTo>
                      <a:pt x="63" y="199"/>
                    </a:lnTo>
                    <a:lnTo>
                      <a:pt x="61" y="197"/>
                    </a:lnTo>
                    <a:lnTo>
                      <a:pt x="60" y="195"/>
                    </a:lnTo>
                    <a:lnTo>
                      <a:pt x="58" y="193"/>
                    </a:lnTo>
                    <a:lnTo>
                      <a:pt x="57" y="191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6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2"/>
                    </a:lnTo>
                    <a:lnTo>
                      <a:pt x="55" y="182"/>
                    </a:lnTo>
                    <a:lnTo>
                      <a:pt x="57" y="176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299" name="任意多边形 545163"/>
              <p:cNvSpPr/>
              <p:nvPr/>
            </p:nvSpPr>
            <p:spPr>
              <a:xfrm>
                <a:off x="5277" y="3177"/>
                <a:ext cx="123" cy="206"/>
              </a:xfrm>
              <a:custGeom>
                <a:avLst/>
                <a:gdLst/>
                <a:ahLst/>
                <a:cxnLst/>
                <a:pathLst>
                  <a:path w="123" h="206">
                    <a:moveTo>
                      <a:pt x="57" y="177"/>
                    </a:moveTo>
                    <a:lnTo>
                      <a:pt x="56" y="176"/>
                    </a:lnTo>
                    <a:lnTo>
                      <a:pt x="56" y="172"/>
                    </a:lnTo>
                    <a:lnTo>
                      <a:pt x="55" y="167"/>
                    </a:lnTo>
                    <a:lnTo>
                      <a:pt x="54" y="162"/>
                    </a:lnTo>
                    <a:lnTo>
                      <a:pt x="53" y="156"/>
                    </a:lnTo>
                    <a:lnTo>
                      <a:pt x="52" y="150"/>
                    </a:lnTo>
                    <a:lnTo>
                      <a:pt x="52" y="145"/>
                    </a:lnTo>
                    <a:lnTo>
                      <a:pt x="52" y="141"/>
                    </a:lnTo>
                    <a:lnTo>
                      <a:pt x="52" y="139"/>
                    </a:lnTo>
                    <a:lnTo>
                      <a:pt x="52" y="136"/>
                    </a:lnTo>
                    <a:lnTo>
                      <a:pt x="52" y="134"/>
                    </a:lnTo>
                    <a:lnTo>
                      <a:pt x="53" y="133"/>
                    </a:lnTo>
                    <a:lnTo>
                      <a:pt x="53" y="133"/>
                    </a:lnTo>
                    <a:lnTo>
                      <a:pt x="53" y="132"/>
                    </a:lnTo>
                    <a:lnTo>
                      <a:pt x="53" y="131"/>
                    </a:lnTo>
                    <a:lnTo>
                      <a:pt x="53" y="132"/>
                    </a:lnTo>
                    <a:lnTo>
                      <a:pt x="52" y="132"/>
                    </a:lnTo>
                    <a:lnTo>
                      <a:pt x="50" y="133"/>
                    </a:lnTo>
                    <a:lnTo>
                      <a:pt x="48" y="133"/>
                    </a:lnTo>
                    <a:lnTo>
                      <a:pt x="45" y="134"/>
                    </a:lnTo>
                    <a:lnTo>
                      <a:pt x="41" y="134"/>
                    </a:lnTo>
                    <a:lnTo>
                      <a:pt x="37" y="134"/>
                    </a:lnTo>
                    <a:lnTo>
                      <a:pt x="32" y="134"/>
                    </a:lnTo>
                    <a:lnTo>
                      <a:pt x="29" y="132"/>
                    </a:lnTo>
                    <a:lnTo>
                      <a:pt x="25" y="129"/>
                    </a:lnTo>
                    <a:lnTo>
                      <a:pt x="22" y="125"/>
                    </a:lnTo>
                    <a:lnTo>
                      <a:pt x="20" y="121"/>
                    </a:lnTo>
                    <a:lnTo>
                      <a:pt x="18" y="115"/>
                    </a:lnTo>
                    <a:lnTo>
                      <a:pt x="16" y="110"/>
                    </a:lnTo>
                    <a:lnTo>
                      <a:pt x="15" y="105"/>
                    </a:lnTo>
                    <a:lnTo>
                      <a:pt x="14" y="101"/>
                    </a:lnTo>
                    <a:lnTo>
                      <a:pt x="12" y="97"/>
                    </a:lnTo>
                    <a:lnTo>
                      <a:pt x="10" y="94"/>
                    </a:lnTo>
                    <a:lnTo>
                      <a:pt x="7" y="91"/>
                    </a:lnTo>
                    <a:lnTo>
                      <a:pt x="4" y="89"/>
                    </a:lnTo>
                    <a:lnTo>
                      <a:pt x="2" y="86"/>
                    </a:lnTo>
                    <a:lnTo>
                      <a:pt x="0" y="84"/>
                    </a:lnTo>
                    <a:lnTo>
                      <a:pt x="0" y="82"/>
                    </a:lnTo>
                    <a:lnTo>
                      <a:pt x="0" y="79"/>
                    </a:lnTo>
                    <a:lnTo>
                      <a:pt x="1" y="75"/>
                    </a:lnTo>
                    <a:lnTo>
                      <a:pt x="2" y="71"/>
                    </a:lnTo>
                    <a:lnTo>
                      <a:pt x="4" y="67"/>
                    </a:lnTo>
                    <a:lnTo>
                      <a:pt x="6" y="64"/>
                    </a:lnTo>
                    <a:lnTo>
                      <a:pt x="8" y="60"/>
                    </a:lnTo>
                    <a:lnTo>
                      <a:pt x="8" y="57"/>
                    </a:lnTo>
                    <a:lnTo>
                      <a:pt x="8" y="55"/>
                    </a:lnTo>
                    <a:lnTo>
                      <a:pt x="9" y="53"/>
                    </a:lnTo>
                    <a:lnTo>
                      <a:pt x="11" y="50"/>
                    </a:lnTo>
                    <a:lnTo>
                      <a:pt x="14" y="47"/>
                    </a:lnTo>
                    <a:lnTo>
                      <a:pt x="18" y="44"/>
                    </a:lnTo>
                    <a:lnTo>
                      <a:pt x="21" y="42"/>
                    </a:lnTo>
                    <a:lnTo>
                      <a:pt x="25" y="40"/>
                    </a:lnTo>
                    <a:lnTo>
                      <a:pt x="27" y="38"/>
                    </a:lnTo>
                    <a:lnTo>
                      <a:pt x="28" y="37"/>
                    </a:lnTo>
                    <a:lnTo>
                      <a:pt x="28" y="36"/>
                    </a:lnTo>
                    <a:lnTo>
                      <a:pt x="28" y="34"/>
                    </a:lnTo>
                    <a:lnTo>
                      <a:pt x="28" y="33"/>
                    </a:lnTo>
                    <a:lnTo>
                      <a:pt x="28" y="31"/>
                    </a:lnTo>
                    <a:lnTo>
                      <a:pt x="27" y="29"/>
                    </a:lnTo>
                    <a:lnTo>
                      <a:pt x="27" y="27"/>
                    </a:lnTo>
                    <a:lnTo>
                      <a:pt x="27" y="25"/>
                    </a:lnTo>
                    <a:lnTo>
                      <a:pt x="27" y="24"/>
                    </a:lnTo>
                    <a:lnTo>
                      <a:pt x="27" y="23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5" y="21"/>
                    </a:lnTo>
                    <a:lnTo>
                      <a:pt x="23" y="20"/>
                    </a:lnTo>
                    <a:lnTo>
                      <a:pt x="23" y="20"/>
                    </a:lnTo>
                    <a:lnTo>
                      <a:pt x="22" y="20"/>
                    </a:lnTo>
                    <a:lnTo>
                      <a:pt x="22" y="19"/>
                    </a:lnTo>
                    <a:lnTo>
                      <a:pt x="25" y="16"/>
                    </a:lnTo>
                    <a:lnTo>
                      <a:pt x="25" y="15"/>
                    </a:lnTo>
                    <a:lnTo>
                      <a:pt x="25" y="13"/>
                    </a:lnTo>
                    <a:lnTo>
                      <a:pt x="25" y="11"/>
                    </a:lnTo>
                    <a:lnTo>
                      <a:pt x="26" y="8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35" y="1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3" y="1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6" y="6"/>
                    </a:lnTo>
                    <a:lnTo>
                      <a:pt x="57" y="8"/>
                    </a:lnTo>
                    <a:lnTo>
                      <a:pt x="58" y="10"/>
                    </a:lnTo>
                    <a:lnTo>
                      <a:pt x="58" y="12"/>
                    </a:lnTo>
                    <a:lnTo>
                      <a:pt x="59" y="13"/>
                    </a:lnTo>
                    <a:lnTo>
                      <a:pt x="59" y="14"/>
                    </a:lnTo>
                    <a:lnTo>
                      <a:pt x="61" y="14"/>
                    </a:lnTo>
                    <a:lnTo>
                      <a:pt x="61" y="15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6"/>
                    </a:lnTo>
                    <a:lnTo>
                      <a:pt x="62" y="17"/>
                    </a:lnTo>
                    <a:lnTo>
                      <a:pt x="62" y="17"/>
                    </a:lnTo>
                    <a:lnTo>
                      <a:pt x="61" y="18"/>
                    </a:lnTo>
                    <a:lnTo>
                      <a:pt x="61" y="18"/>
                    </a:lnTo>
                    <a:lnTo>
                      <a:pt x="60" y="19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19"/>
                    </a:lnTo>
                    <a:lnTo>
                      <a:pt x="56" y="19"/>
                    </a:lnTo>
                    <a:lnTo>
                      <a:pt x="56" y="20"/>
                    </a:lnTo>
                    <a:lnTo>
                      <a:pt x="55" y="22"/>
                    </a:lnTo>
                    <a:lnTo>
                      <a:pt x="55" y="23"/>
                    </a:lnTo>
                    <a:lnTo>
                      <a:pt x="55" y="26"/>
                    </a:lnTo>
                    <a:lnTo>
                      <a:pt x="55" y="28"/>
                    </a:lnTo>
                    <a:lnTo>
                      <a:pt x="55" y="29"/>
                    </a:lnTo>
                    <a:lnTo>
                      <a:pt x="54" y="31"/>
                    </a:lnTo>
                    <a:lnTo>
                      <a:pt x="53" y="32"/>
                    </a:lnTo>
                    <a:lnTo>
                      <a:pt x="53" y="34"/>
                    </a:lnTo>
                    <a:lnTo>
                      <a:pt x="52" y="35"/>
                    </a:lnTo>
                    <a:lnTo>
                      <a:pt x="50" y="35"/>
                    </a:lnTo>
                    <a:lnTo>
                      <a:pt x="49" y="35"/>
                    </a:lnTo>
                    <a:lnTo>
                      <a:pt x="47" y="36"/>
                    </a:lnTo>
                    <a:lnTo>
                      <a:pt x="47" y="36"/>
                    </a:lnTo>
                    <a:lnTo>
                      <a:pt x="46" y="36"/>
                    </a:lnTo>
                    <a:lnTo>
                      <a:pt x="47" y="36"/>
                    </a:lnTo>
                    <a:lnTo>
                      <a:pt x="47" y="37"/>
                    </a:lnTo>
                    <a:lnTo>
                      <a:pt x="49" y="37"/>
                    </a:lnTo>
                    <a:lnTo>
                      <a:pt x="51" y="37"/>
                    </a:lnTo>
                    <a:lnTo>
                      <a:pt x="53" y="38"/>
                    </a:lnTo>
                    <a:lnTo>
                      <a:pt x="56" y="38"/>
                    </a:lnTo>
                    <a:lnTo>
                      <a:pt x="58" y="38"/>
                    </a:lnTo>
                    <a:lnTo>
                      <a:pt x="61" y="38"/>
                    </a:lnTo>
                    <a:lnTo>
                      <a:pt x="64" y="39"/>
                    </a:lnTo>
                    <a:lnTo>
                      <a:pt x="67" y="41"/>
                    </a:lnTo>
                    <a:lnTo>
                      <a:pt x="71" y="43"/>
                    </a:lnTo>
                    <a:lnTo>
                      <a:pt x="74" y="46"/>
                    </a:lnTo>
                    <a:lnTo>
                      <a:pt x="77" y="49"/>
                    </a:lnTo>
                    <a:lnTo>
                      <a:pt x="80" y="52"/>
                    </a:lnTo>
                    <a:lnTo>
                      <a:pt x="82" y="55"/>
                    </a:lnTo>
                    <a:lnTo>
                      <a:pt x="82" y="56"/>
                    </a:lnTo>
                    <a:lnTo>
                      <a:pt x="82" y="58"/>
                    </a:lnTo>
                    <a:lnTo>
                      <a:pt x="83" y="61"/>
                    </a:lnTo>
                    <a:lnTo>
                      <a:pt x="84" y="63"/>
                    </a:lnTo>
                    <a:lnTo>
                      <a:pt x="84" y="66"/>
                    </a:lnTo>
                    <a:lnTo>
                      <a:pt x="86" y="68"/>
                    </a:lnTo>
                    <a:lnTo>
                      <a:pt x="86" y="71"/>
                    </a:lnTo>
                    <a:lnTo>
                      <a:pt x="87" y="73"/>
                    </a:lnTo>
                    <a:lnTo>
                      <a:pt x="87" y="73"/>
                    </a:lnTo>
                    <a:lnTo>
                      <a:pt x="88" y="73"/>
                    </a:lnTo>
                    <a:lnTo>
                      <a:pt x="90" y="74"/>
                    </a:lnTo>
                    <a:lnTo>
                      <a:pt x="93" y="75"/>
                    </a:lnTo>
                    <a:lnTo>
                      <a:pt x="96" y="76"/>
                    </a:lnTo>
                    <a:lnTo>
                      <a:pt x="100" y="77"/>
                    </a:lnTo>
                    <a:lnTo>
                      <a:pt x="103" y="78"/>
                    </a:lnTo>
                    <a:lnTo>
                      <a:pt x="106" y="79"/>
                    </a:lnTo>
                    <a:lnTo>
                      <a:pt x="107" y="78"/>
                    </a:lnTo>
                    <a:lnTo>
                      <a:pt x="108" y="77"/>
                    </a:lnTo>
                    <a:lnTo>
                      <a:pt x="110" y="77"/>
                    </a:lnTo>
                    <a:lnTo>
                      <a:pt x="112" y="77"/>
                    </a:lnTo>
                    <a:lnTo>
                      <a:pt x="114" y="78"/>
                    </a:lnTo>
                    <a:lnTo>
                      <a:pt x="116" y="79"/>
                    </a:lnTo>
                    <a:lnTo>
                      <a:pt x="117" y="80"/>
                    </a:lnTo>
                    <a:lnTo>
                      <a:pt x="117" y="81"/>
                    </a:lnTo>
                    <a:lnTo>
                      <a:pt x="117" y="83"/>
                    </a:lnTo>
                    <a:lnTo>
                      <a:pt x="115" y="84"/>
                    </a:lnTo>
                    <a:lnTo>
                      <a:pt x="113" y="86"/>
                    </a:lnTo>
                    <a:lnTo>
                      <a:pt x="111" y="87"/>
                    </a:lnTo>
                    <a:lnTo>
                      <a:pt x="110" y="89"/>
                    </a:lnTo>
                    <a:lnTo>
                      <a:pt x="108" y="89"/>
                    </a:lnTo>
                    <a:lnTo>
                      <a:pt x="107" y="91"/>
                    </a:lnTo>
                    <a:lnTo>
                      <a:pt x="105" y="91"/>
                    </a:lnTo>
                    <a:lnTo>
                      <a:pt x="104" y="91"/>
                    </a:lnTo>
                    <a:lnTo>
                      <a:pt x="101" y="89"/>
                    </a:lnTo>
                    <a:lnTo>
                      <a:pt x="98" y="89"/>
                    </a:lnTo>
                    <a:lnTo>
                      <a:pt x="96" y="89"/>
                    </a:lnTo>
                    <a:lnTo>
                      <a:pt x="94" y="89"/>
                    </a:lnTo>
                    <a:lnTo>
                      <a:pt x="92" y="90"/>
                    </a:lnTo>
                    <a:lnTo>
                      <a:pt x="91" y="90"/>
                    </a:lnTo>
                    <a:lnTo>
                      <a:pt x="89" y="91"/>
                    </a:lnTo>
                    <a:lnTo>
                      <a:pt x="87" y="90"/>
                    </a:lnTo>
                    <a:lnTo>
                      <a:pt x="85" y="89"/>
                    </a:lnTo>
                    <a:lnTo>
                      <a:pt x="82" y="87"/>
                    </a:lnTo>
                    <a:lnTo>
                      <a:pt x="79" y="84"/>
                    </a:lnTo>
                    <a:lnTo>
                      <a:pt x="75" y="82"/>
                    </a:lnTo>
                    <a:lnTo>
                      <a:pt x="72" y="79"/>
                    </a:lnTo>
                    <a:lnTo>
                      <a:pt x="69" y="77"/>
                    </a:lnTo>
                    <a:lnTo>
                      <a:pt x="68" y="76"/>
                    </a:lnTo>
                    <a:lnTo>
                      <a:pt x="67" y="75"/>
                    </a:lnTo>
                    <a:lnTo>
                      <a:pt x="67" y="76"/>
                    </a:lnTo>
                    <a:lnTo>
                      <a:pt x="68" y="77"/>
                    </a:lnTo>
                    <a:lnTo>
                      <a:pt x="68" y="79"/>
                    </a:lnTo>
                    <a:lnTo>
                      <a:pt x="68" y="82"/>
                    </a:lnTo>
                    <a:lnTo>
                      <a:pt x="68" y="85"/>
                    </a:lnTo>
                    <a:lnTo>
                      <a:pt x="68" y="87"/>
                    </a:lnTo>
                    <a:lnTo>
                      <a:pt x="67" y="89"/>
                    </a:lnTo>
                    <a:lnTo>
                      <a:pt x="66" y="91"/>
                    </a:lnTo>
                    <a:lnTo>
                      <a:pt x="66" y="92"/>
                    </a:lnTo>
                    <a:lnTo>
                      <a:pt x="66" y="94"/>
                    </a:lnTo>
                    <a:lnTo>
                      <a:pt x="66" y="96"/>
                    </a:lnTo>
                    <a:lnTo>
                      <a:pt x="66" y="97"/>
                    </a:lnTo>
                    <a:lnTo>
                      <a:pt x="66" y="99"/>
                    </a:lnTo>
                    <a:lnTo>
                      <a:pt x="67" y="100"/>
                    </a:lnTo>
                    <a:lnTo>
                      <a:pt x="68" y="101"/>
                    </a:lnTo>
                    <a:lnTo>
                      <a:pt x="70" y="101"/>
                    </a:lnTo>
                    <a:lnTo>
                      <a:pt x="75" y="102"/>
                    </a:lnTo>
                    <a:lnTo>
                      <a:pt x="83" y="103"/>
                    </a:lnTo>
                    <a:lnTo>
                      <a:pt x="91" y="104"/>
                    </a:lnTo>
                    <a:lnTo>
                      <a:pt x="99" y="105"/>
                    </a:lnTo>
                    <a:lnTo>
                      <a:pt x="107" y="106"/>
                    </a:lnTo>
                    <a:lnTo>
                      <a:pt x="112" y="107"/>
                    </a:lnTo>
                    <a:lnTo>
                      <a:pt x="113" y="109"/>
                    </a:lnTo>
                    <a:lnTo>
                      <a:pt x="113" y="111"/>
                    </a:lnTo>
                    <a:lnTo>
                      <a:pt x="114" y="113"/>
                    </a:lnTo>
                    <a:lnTo>
                      <a:pt x="116" y="116"/>
                    </a:lnTo>
                    <a:lnTo>
                      <a:pt x="119" y="120"/>
                    </a:lnTo>
                    <a:lnTo>
                      <a:pt x="120" y="124"/>
                    </a:lnTo>
                    <a:lnTo>
                      <a:pt x="122" y="128"/>
                    </a:lnTo>
                    <a:lnTo>
                      <a:pt x="122" y="131"/>
                    </a:lnTo>
                    <a:lnTo>
                      <a:pt x="120" y="136"/>
                    </a:lnTo>
                    <a:lnTo>
                      <a:pt x="117" y="140"/>
                    </a:lnTo>
                    <a:lnTo>
                      <a:pt x="114" y="146"/>
                    </a:lnTo>
                    <a:lnTo>
                      <a:pt x="110" y="152"/>
                    </a:lnTo>
                    <a:lnTo>
                      <a:pt x="107" y="160"/>
                    </a:lnTo>
                    <a:lnTo>
                      <a:pt x="104" y="166"/>
                    </a:lnTo>
                    <a:lnTo>
                      <a:pt x="102" y="172"/>
                    </a:lnTo>
                    <a:lnTo>
                      <a:pt x="101" y="176"/>
                    </a:lnTo>
                    <a:lnTo>
                      <a:pt x="101" y="179"/>
                    </a:lnTo>
                    <a:lnTo>
                      <a:pt x="101" y="180"/>
                    </a:lnTo>
                    <a:lnTo>
                      <a:pt x="102" y="181"/>
                    </a:lnTo>
                    <a:lnTo>
                      <a:pt x="104" y="182"/>
                    </a:lnTo>
                    <a:lnTo>
                      <a:pt x="105" y="182"/>
                    </a:lnTo>
                    <a:lnTo>
                      <a:pt x="107" y="183"/>
                    </a:lnTo>
                    <a:lnTo>
                      <a:pt x="108" y="184"/>
                    </a:lnTo>
                    <a:lnTo>
                      <a:pt x="110" y="185"/>
                    </a:lnTo>
                    <a:lnTo>
                      <a:pt x="110" y="185"/>
                    </a:lnTo>
                    <a:lnTo>
                      <a:pt x="111" y="187"/>
                    </a:lnTo>
                    <a:lnTo>
                      <a:pt x="112" y="187"/>
                    </a:lnTo>
                    <a:lnTo>
                      <a:pt x="113" y="188"/>
                    </a:lnTo>
                    <a:lnTo>
                      <a:pt x="115" y="189"/>
                    </a:lnTo>
                    <a:lnTo>
                      <a:pt x="116" y="190"/>
                    </a:lnTo>
                    <a:lnTo>
                      <a:pt x="117" y="191"/>
                    </a:lnTo>
                    <a:lnTo>
                      <a:pt x="117" y="193"/>
                    </a:lnTo>
                    <a:lnTo>
                      <a:pt x="117" y="194"/>
                    </a:lnTo>
                    <a:lnTo>
                      <a:pt x="115" y="196"/>
                    </a:lnTo>
                    <a:lnTo>
                      <a:pt x="113" y="198"/>
                    </a:lnTo>
                    <a:lnTo>
                      <a:pt x="111" y="199"/>
                    </a:lnTo>
                    <a:lnTo>
                      <a:pt x="108" y="199"/>
                    </a:lnTo>
                    <a:lnTo>
                      <a:pt x="106" y="200"/>
                    </a:lnTo>
                    <a:lnTo>
                      <a:pt x="104" y="200"/>
                    </a:lnTo>
                    <a:lnTo>
                      <a:pt x="101" y="199"/>
                    </a:lnTo>
                    <a:lnTo>
                      <a:pt x="99" y="198"/>
                    </a:lnTo>
                    <a:lnTo>
                      <a:pt x="96" y="197"/>
                    </a:lnTo>
                    <a:lnTo>
                      <a:pt x="95" y="196"/>
                    </a:lnTo>
                    <a:lnTo>
                      <a:pt x="93" y="194"/>
                    </a:lnTo>
                    <a:lnTo>
                      <a:pt x="92" y="194"/>
                    </a:lnTo>
                    <a:lnTo>
                      <a:pt x="90" y="193"/>
                    </a:lnTo>
                    <a:lnTo>
                      <a:pt x="89" y="193"/>
                    </a:lnTo>
                    <a:lnTo>
                      <a:pt x="88" y="193"/>
                    </a:lnTo>
                    <a:lnTo>
                      <a:pt x="87" y="193"/>
                    </a:lnTo>
                    <a:lnTo>
                      <a:pt x="86" y="193"/>
                    </a:lnTo>
                    <a:lnTo>
                      <a:pt x="84" y="193"/>
                    </a:lnTo>
                    <a:lnTo>
                      <a:pt x="84" y="192"/>
                    </a:lnTo>
                    <a:lnTo>
                      <a:pt x="83" y="191"/>
                    </a:lnTo>
                    <a:lnTo>
                      <a:pt x="82" y="190"/>
                    </a:lnTo>
                    <a:lnTo>
                      <a:pt x="81" y="188"/>
                    </a:lnTo>
                    <a:lnTo>
                      <a:pt x="81" y="188"/>
                    </a:lnTo>
                    <a:lnTo>
                      <a:pt x="81" y="187"/>
                    </a:lnTo>
                    <a:lnTo>
                      <a:pt x="80" y="187"/>
                    </a:lnTo>
                    <a:lnTo>
                      <a:pt x="80" y="185"/>
                    </a:lnTo>
                    <a:lnTo>
                      <a:pt x="79" y="184"/>
                    </a:lnTo>
                    <a:lnTo>
                      <a:pt x="79" y="183"/>
                    </a:lnTo>
                    <a:lnTo>
                      <a:pt x="78" y="182"/>
                    </a:lnTo>
                    <a:lnTo>
                      <a:pt x="78" y="180"/>
                    </a:lnTo>
                    <a:lnTo>
                      <a:pt x="79" y="179"/>
                    </a:lnTo>
                    <a:lnTo>
                      <a:pt x="80" y="176"/>
                    </a:lnTo>
                    <a:lnTo>
                      <a:pt x="80" y="173"/>
                    </a:lnTo>
                    <a:lnTo>
                      <a:pt x="80" y="169"/>
                    </a:lnTo>
                    <a:lnTo>
                      <a:pt x="81" y="163"/>
                    </a:lnTo>
                    <a:lnTo>
                      <a:pt x="81" y="158"/>
                    </a:lnTo>
                    <a:lnTo>
                      <a:pt x="81" y="154"/>
                    </a:lnTo>
                    <a:lnTo>
                      <a:pt x="81" y="149"/>
                    </a:lnTo>
                    <a:lnTo>
                      <a:pt x="81" y="147"/>
                    </a:lnTo>
                    <a:lnTo>
                      <a:pt x="81" y="149"/>
                    </a:lnTo>
                    <a:lnTo>
                      <a:pt x="80" y="154"/>
                    </a:lnTo>
                    <a:lnTo>
                      <a:pt x="78" y="158"/>
                    </a:lnTo>
                    <a:lnTo>
                      <a:pt x="76" y="163"/>
                    </a:lnTo>
                    <a:lnTo>
                      <a:pt x="75" y="168"/>
                    </a:lnTo>
                    <a:lnTo>
                      <a:pt x="74" y="171"/>
                    </a:lnTo>
                    <a:lnTo>
                      <a:pt x="73" y="172"/>
                    </a:lnTo>
                    <a:lnTo>
                      <a:pt x="72" y="182"/>
                    </a:lnTo>
                    <a:lnTo>
                      <a:pt x="73" y="183"/>
                    </a:lnTo>
                    <a:lnTo>
                      <a:pt x="74" y="184"/>
                    </a:lnTo>
                    <a:lnTo>
                      <a:pt x="76" y="187"/>
                    </a:lnTo>
                    <a:lnTo>
                      <a:pt x="78" y="189"/>
                    </a:lnTo>
                    <a:lnTo>
                      <a:pt x="79" y="192"/>
                    </a:lnTo>
                    <a:lnTo>
                      <a:pt x="80" y="194"/>
                    </a:lnTo>
                    <a:lnTo>
                      <a:pt x="81" y="197"/>
                    </a:lnTo>
                    <a:lnTo>
                      <a:pt x="80" y="199"/>
                    </a:lnTo>
                    <a:lnTo>
                      <a:pt x="79" y="200"/>
                    </a:lnTo>
                    <a:lnTo>
                      <a:pt x="77" y="201"/>
                    </a:lnTo>
                    <a:lnTo>
                      <a:pt x="75" y="203"/>
                    </a:lnTo>
                    <a:lnTo>
                      <a:pt x="73" y="204"/>
                    </a:lnTo>
                    <a:lnTo>
                      <a:pt x="71" y="205"/>
                    </a:lnTo>
                    <a:lnTo>
                      <a:pt x="69" y="205"/>
                    </a:lnTo>
                    <a:lnTo>
                      <a:pt x="67" y="205"/>
                    </a:lnTo>
                    <a:lnTo>
                      <a:pt x="65" y="203"/>
                    </a:lnTo>
                    <a:lnTo>
                      <a:pt x="64" y="202"/>
                    </a:lnTo>
                    <a:lnTo>
                      <a:pt x="62" y="200"/>
                    </a:lnTo>
                    <a:lnTo>
                      <a:pt x="61" y="198"/>
                    </a:lnTo>
                    <a:lnTo>
                      <a:pt x="60" y="196"/>
                    </a:lnTo>
                    <a:lnTo>
                      <a:pt x="58" y="194"/>
                    </a:lnTo>
                    <a:lnTo>
                      <a:pt x="58" y="192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5" y="189"/>
                    </a:lnTo>
                    <a:lnTo>
                      <a:pt x="55" y="188"/>
                    </a:lnTo>
                    <a:lnTo>
                      <a:pt x="55" y="187"/>
                    </a:lnTo>
                    <a:lnTo>
                      <a:pt x="55" y="185"/>
                    </a:lnTo>
                    <a:lnTo>
                      <a:pt x="55" y="184"/>
                    </a:lnTo>
                    <a:lnTo>
                      <a:pt x="55" y="183"/>
                    </a:lnTo>
                    <a:lnTo>
                      <a:pt x="55" y="182"/>
                    </a:lnTo>
                    <a:lnTo>
                      <a:pt x="57" y="177"/>
                    </a:lnTo>
                  </a:path>
                </a:pathLst>
              </a:custGeom>
              <a:solidFill>
                <a:srgbClr val="4C4C4C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0" name="任意多边形 545164"/>
              <p:cNvSpPr/>
              <p:nvPr/>
            </p:nvSpPr>
            <p:spPr>
              <a:xfrm>
                <a:off x="5285" y="3252"/>
                <a:ext cx="57" cy="45"/>
              </a:xfrm>
              <a:custGeom>
                <a:avLst/>
                <a:gdLst/>
                <a:ahLst/>
                <a:cxnLst/>
                <a:pathLst>
                  <a:path w="57" h="45">
                    <a:moveTo>
                      <a:pt x="0" y="18"/>
                    </a:moveTo>
                    <a:lnTo>
                      <a:pt x="0" y="18"/>
                    </a:lnTo>
                    <a:lnTo>
                      <a:pt x="1" y="19"/>
                    </a:lnTo>
                    <a:lnTo>
                      <a:pt x="2" y="21"/>
                    </a:lnTo>
                    <a:lnTo>
                      <a:pt x="5" y="24"/>
                    </a:lnTo>
                    <a:lnTo>
                      <a:pt x="7" y="25"/>
                    </a:lnTo>
                    <a:lnTo>
                      <a:pt x="10" y="27"/>
                    </a:lnTo>
                    <a:lnTo>
                      <a:pt x="13" y="29"/>
                    </a:lnTo>
                    <a:lnTo>
                      <a:pt x="15" y="30"/>
                    </a:lnTo>
                    <a:lnTo>
                      <a:pt x="18" y="30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30" y="34"/>
                    </a:lnTo>
                    <a:lnTo>
                      <a:pt x="33" y="35"/>
                    </a:lnTo>
                    <a:lnTo>
                      <a:pt x="36" y="37"/>
                    </a:lnTo>
                    <a:lnTo>
                      <a:pt x="39" y="37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40" y="40"/>
                    </a:lnTo>
                    <a:lnTo>
                      <a:pt x="40" y="41"/>
                    </a:lnTo>
                    <a:lnTo>
                      <a:pt x="41" y="42"/>
                    </a:lnTo>
                    <a:lnTo>
                      <a:pt x="41" y="43"/>
                    </a:lnTo>
                    <a:lnTo>
                      <a:pt x="42" y="43"/>
                    </a:lnTo>
                    <a:lnTo>
                      <a:pt x="44" y="44"/>
                    </a:lnTo>
                    <a:lnTo>
                      <a:pt x="45" y="43"/>
                    </a:lnTo>
                    <a:lnTo>
                      <a:pt x="48" y="42"/>
                    </a:lnTo>
                    <a:lnTo>
                      <a:pt x="49" y="42"/>
                    </a:lnTo>
                    <a:lnTo>
                      <a:pt x="50" y="42"/>
                    </a:lnTo>
                    <a:lnTo>
                      <a:pt x="51" y="42"/>
                    </a:lnTo>
                    <a:lnTo>
                      <a:pt x="52" y="41"/>
                    </a:lnTo>
                    <a:lnTo>
                      <a:pt x="53" y="40"/>
                    </a:lnTo>
                    <a:lnTo>
                      <a:pt x="53" y="40"/>
                    </a:lnTo>
                    <a:lnTo>
                      <a:pt x="54" y="39"/>
                    </a:lnTo>
                    <a:lnTo>
                      <a:pt x="54" y="39"/>
                    </a:lnTo>
                    <a:lnTo>
                      <a:pt x="54" y="37"/>
                    </a:lnTo>
                    <a:lnTo>
                      <a:pt x="54" y="37"/>
                    </a:lnTo>
                    <a:lnTo>
                      <a:pt x="54" y="36"/>
                    </a:lnTo>
                    <a:lnTo>
                      <a:pt x="54" y="34"/>
                    </a:lnTo>
                    <a:lnTo>
                      <a:pt x="54" y="34"/>
                    </a:lnTo>
                    <a:lnTo>
                      <a:pt x="53" y="33"/>
                    </a:lnTo>
                    <a:lnTo>
                      <a:pt x="52" y="33"/>
                    </a:lnTo>
                    <a:lnTo>
                      <a:pt x="51" y="33"/>
                    </a:lnTo>
                    <a:lnTo>
                      <a:pt x="51" y="32"/>
                    </a:lnTo>
                    <a:lnTo>
                      <a:pt x="50" y="31"/>
                    </a:lnTo>
                    <a:lnTo>
                      <a:pt x="50" y="31"/>
                    </a:lnTo>
                    <a:lnTo>
                      <a:pt x="49" y="30"/>
                    </a:lnTo>
                    <a:lnTo>
                      <a:pt x="48" y="30"/>
                    </a:lnTo>
                    <a:lnTo>
                      <a:pt x="48" y="29"/>
                    </a:lnTo>
                    <a:lnTo>
                      <a:pt x="48" y="29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6" y="29"/>
                    </a:lnTo>
                    <a:lnTo>
                      <a:pt x="45" y="28"/>
                    </a:lnTo>
                    <a:lnTo>
                      <a:pt x="45" y="28"/>
                    </a:lnTo>
                    <a:lnTo>
                      <a:pt x="45" y="29"/>
                    </a:lnTo>
                    <a:lnTo>
                      <a:pt x="44" y="28"/>
                    </a:lnTo>
                    <a:lnTo>
                      <a:pt x="43" y="28"/>
                    </a:lnTo>
                    <a:lnTo>
                      <a:pt x="42" y="27"/>
                    </a:lnTo>
                    <a:lnTo>
                      <a:pt x="41" y="26"/>
                    </a:lnTo>
                    <a:lnTo>
                      <a:pt x="39" y="25"/>
                    </a:lnTo>
                    <a:lnTo>
                      <a:pt x="38" y="23"/>
                    </a:lnTo>
                    <a:lnTo>
                      <a:pt x="36" y="22"/>
                    </a:lnTo>
                    <a:lnTo>
                      <a:pt x="33" y="21"/>
                    </a:lnTo>
                    <a:lnTo>
                      <a:pt x="32" y="20"/>
                    </a:lnTo>
                    <a:lnTo>
                      <a:pt x="29" y="19"/>
                    </a:lnTo>
                    <a:lnTo>
                      <a:pt x="28" y="19"/>
                    </a:lnTo>
                    <a:lnTo>
                      <a:pt x="26" y="18"/>
                    </a:lnTo>
                    <a:lnTo>
                      <a:pt x="24" y="18"/>
                    </a:lnTo>
                    <a:lnTo>
                      <a:pt x="23" y="18"/>
                    </a:lnTo>
                    <a:lnTo>
                      <a:pt x="22" y="17"/>
                    </a:lnTo>
                    <a:lnTo>
                      <a:pt x="21" y="15"/>
                    </a:lnTo>
                    <a:lnTo>
                      <a:pt x="20" y="13"/>
                    </a:lnTo>
                    <a:lnTo>
                      <a:pt x="19" y="11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6" y="3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5" y="3"/>
                    </a:lnTo>
                    <a:lnTo>
                      <a:pt x="16" y="7"/>
                    </a:lnTo>
                    <a:lnTo>
                      <a:pt x="18" y="10"/>
                    </a:lnTo>
                    <a:lnTo>
                      <a:pt x="19" y="13"/>
                    </a:lnTo>
                    <a:lnTo>
                      <a:pt x="20" y="15"/>
                    </a:lnTo>
                    <a:lnTo>
                      <a:pt x="21" y="16"/>
                    </a:lnTo>
                    <a:lnTo>
                      <a:pt x="22" y="16"/>
                    </a:lnTo>
                    <a:lnTo>
                      <a:pt x="23" y="16"/>
                    </a:lnTo>
                    <a:lnTo>
                      <a:pt x="25" y="17"/>
                    </a:lnTo>
                    <a:lnTo>
                      <a:pt x="28" y="18"/>
                    </a:lnTo>
                    <a:lnTo>
                      <a:pt x="30" y="19"/>
                    </a:lnTo>
                    <a:lnTo>
                      <a:pt x="33" y="19"/>
                    </a:lnTo>
                    <a:lnTo>
                      <a:pt x="35" y="21"/>
                    </a:lnTo>
                    <a:lnTo>
                      <a:pt x="38" y="22"/>
                    </a:lnTo>
                    <a:lnTo>
                      <a:pt x="40" y="24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44" y="27"/>
                    </a:lnTo>
                    <a:lnTo>
                      <a:pt x="50" y="28"/>
                    </a:lnTo>
                    <a:lnTo>
                      <a:pt x="51" y="31"/>
                    </a:lnTo>
                    <a:lnTo>
                      <a:pt x="52" y="32"/>
                    </a:lnTo>
                    <a:lnTo>
                      <a:pt x="53" y="32"/>
                    </a:lnTo>
                    <a:lnTo>
                      <a:pt x="53" y="33"/>
                    </a:lnTo>
                    <a:lnTo>
                      <a:pt x="54" y="33"/>
                    </a:lnTo>
                    <a:lnTo>
                      <a:pt x="55" y="34"/>
                    </a:lnTo>
                    <a:lnTo>
                      <a:pt x="56" y="34"/>
                    </a:lnTo>
                    <a:lnTo>
                      <a:pt x="56" y="35"/>
                    </a:lnTo>
                    <a:lnTo>
                      <a:pt x="55" y="36"/>
                    </a:lnTo>
                    <a:lnTo>
                      <a:pt x="55" y="36"/>
                    </a:lnTo>
                    <a:lnTo>
                      <a:pt x="54" y="37"/>
                    </a:lnTo>
                    <a:lnTo>
                      <a:pt x="54" y="39"/>
                    </a:lnTo>
                    <a:lnTo>
                      <a:pt x="54" y="40"/>
                    </a:lnTo>
                    <a:lnTo>
                      <a:pt x="53" y="40"/>
                    </a:lnTo>
                    <a:lnTo>
                      <a:pt x="53" y="42"/>
                    </a:lnTo>
                    <a:lnTo>
                      <a:pt x="52" y="42"/>
                    </a:lnTo>
                    <a:lnTo>
                      <a:pt x="51" y="42"/>
                    </a:lnTo>
                    <a:lnTo>
                      <a:pt x="50" y="42"/>
                    </a:lnTo>
                    <a:lnTo>
                      <a:pt x="50" y="43"/>
                    </a:lnTo>
                    <a:lnTo>
                      <a:pt x="48" y="43"/>
                    </a:lnTo>
                    <a:lnTo>
                      <a:pt x="47" y="43"/>
                    </a:lnTo>
                    <a:lnTo>
                      <a:pt x="46" y="44"/>
                    </a:lnTo>
                    <a:lnTo>
                      <a:pt x="45" y="44"/>
                    </a:lnTo>
                    <a:lnTo>
                      <a:pt x="44" y="44"/>
                    </a:lnTo>
                    <a:lnTo>
                      <a:pt x="43" y="44"/>
                    </a:lnTo>
                    <a:lnTo>
                      <a:pt x="42" y="44"/>
                    </a:lnTo>
                    <a:lnTo>
                      <a:pt x="42" y="43"/>
                    </a:lnTo>
                    <a:lnTo>
                      <a:pt x="41" y="43"/>
                    </a:lnTo>
                    <a:lnTo>
                      <a:pt x="40" y="42"/>
                    </a:lnTo>
                    <a:lnTo>
                      <a:pt x="39" y="42"/>
                    </a:lnTo>
                    <a:lnTo>
                      <a:pt x="39" y="42"/>
                    </a:lnTo>
                    <a:lnTo>
                      <a:pt x="39" y="41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39" y="39"/>
                    </a:lnTo>
                    <a:lnTo>
                      <a:pt x="39" y="39"/>
                    </a:lnTo>
                    <a:lnTo>
                      <a:pt x="39" y="38"/>
                    </a:lnTo>
                    <a:lnTo>
                      <a:pt x="38" y="38"/>
                    </a:lnTo>
                    <a:lnTo>
                      <a:pt x="38" y="37"/>
                    </a:lnTo>
                    <a:lnTo>
                      <a:pt x="37" y="37"/>
                    </a:lnTo>
                    <a:lnTo>
                      <a:pt x="35" y="36"/>
                    </a:lnTo>
                    <a:lnTo>
                      <a:pt x="32" y="36"/>
                    </a:lnTo>
                    <a:lnTo>
                      <a:pt x="29" y="34"/>
                    </a:lnTo>
                    <a:lnTo>
                      <a:pt x="26" y="33"/>
                    </a:lnTo>
                    <a:lnTo>
                      <a:pt x="23" y="33"/>
                    </a:lnTo>
                    <a:lnTo>
                      <a:pt x="22" y="32"/>
                    </a:lnTo>
                    <a:lnTo>
                      <a:pt x="20" y="31"/>
                    </a:lnTo>
                    <a:lnTo>
                      <a:pt x="19" y="31"/>
                    </a:lnTo>
                    <a:lnTo>
                      <a:pt x="17" y="31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6" y="28"/>
                    </a:lnTo>
                    <a:lnTo>
                      <a:pt x="5" y="28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1" name="任意多边形 545165"/>
              <p:cNvSpPr/>
              <p:nvPr/>
            </p:nvSpPr>
            <p:spPr>
              <a:xfrm>
                <a:off x="5130" y="3385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4" y="9"/>
                    </a:lnTo>
                    <a:lnTo>
                      <a:pt x="9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9" y="79"/>
                    </a:lnTo>
                    <a:lnTo>
                      <a:pt x="14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8" y="83"/>
                    </a:lnTo>
                    <a:lnTo>
                      <a:pt x="73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5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8"/>
                    </a:lnTo>
                    <a:lnTo>
                      <a:pt x="76" y="20"/>
                    </a:lnTo>
                    <a:lnTo>
                      <a:pt x="73" y="13"/>
                    </a:lnTo>
                    <a:lnTo>
                      <a:pt x="68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2" name="任意多边形 545166"/>
              <p:cNvSpPr/>
              <p:nvPr/>
            </p:nvSpPr>
            <p:spPr>
              <a:xfrm>
                <a:off x="5129" y="3385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1"/>
                    </a:lnTo>
                    <a:lnTo>
                      <a:pt x="43" y="88"/>
                    </a:lnTo>
                    <a:lnTo>
                      <a:pt x="48" y="84"/>
                    </a:lnTo>
                    <a:lnTo>
                      <a:pt x="53" y="78"/>
                    </a:lnTo>
                    <a:lnTo>
                      <a:pt x="57" y="72"/>
                    </a:lnTo>
                    <a:lnTo>
                      <a:pt x="60" y="64"/>
                    </a:lnTo>
                    <a:lnTo>
                      <a:pt x="61" y="55"/>
                    </a:lnTo>
                    <a:lnTo>
                      <a:pt x="63" y="46"/>
                    </a:lnTo>
                    <a:lnTo>
                      <a:pt x="61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8" y="7"/>
                    </a:lnTo>
                    <a:lnTo>
                      <a:pt x="43" y="3"/>
                    </a:lnTo>
                    <a:lnTo>
                      <a:pt x="38" y="1"/>
                    </a:lnTo>
                    <a:lnTo>
                      <a:pt x="31" y="0"/>
                    </a:lnTo>
                    <a:lnTo>
                      <a:pt x="24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4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3" name="任意多边形 545167"/>
              <p:cNvSpPr/>
              <p:nvPr/>
            </p:nvSpPr>
            <p:spPr>
              <a:xfrm>
                <a:off x="5141" y="3406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8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8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4" name="任意多边形 545168"/>
              <p:cNvSpPr/>
              <p:nvPr/>
            </p:nvSpPr>
            <p:spPr>
              <a:xfrm>
                <a:off x="5351" y="3164"/>
                <a:ext cx="52" cy="307"/>
              </a:xfrm>
              <a:custGeom>
                <a:avLst/>
                <a:gdLst/>
                <a:ahLst/>
                <a:cxnLst/>
                <a:pathLst>
                  <a:path w="52" h="307">
                    <a:moveTo>
                      <a:pt x="6" y="4"/>
                    </a:moveTo>
                    <a:lnTo>
                      <a:pt x="8" y="28"/>
                    </a:lnTo>
                    <a:lnTo>
                      <a:pt x="22" y="225"/>
                    </a:lnTo>
                    <a:lnTo>
                      <a:pt x="6" y="226"/>
                    </a:lnTo>
                    <a:lnTo>
                      <a:pt x="0" y="306"/>
                    </a:lnTo>
                    <a:lnTo>
                      <a:pt x="51" y="306"/>
                    </a:lnTo>
                    <a:lnTo>
                      <a:pt x="31" y="0"/>
                    </a:lnTo>
                    <a:lnTo>
                      <a:pt x="6" y="4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5" name="任意多边形 545169"/>
              <p:cNvSpPr/>
              <p:nvPr/>
            </p:nvSpPr>
            <p:spPr>
              <a:xfrm>
                <a:off x="5348" y="3137"/>
                <a:ext cx="33" cy="37"/>
              </a:xfrm>
              <a:custGeom>
                <a:avLst/>
                <a:gdLst/>
                <a:ahLst/>
                <a:cxnLst/>
                <a:pathLst>
                  <a:path w="33" h="37">
                    <a:moveTo>
                      <a:pt x="27" y="0"/>
                    </a:moveTo>
                    <a:lnTo>
                      <a:pt x="0" y="5"/>
                    </a:lnTo>
                    <a:lnTo>
                      <a:pt x="2" y="30"/>
                    </a:lnTo>
                    <a:lnTo>
                      <a:pt x="2" y="36"/>
                    </a:lnTo>
                    <a:lnTo>
                      <a:pt x="32" y="32"/>
                    </a:lnTo>
                    <a:lnTo>
                      <a:pt x="27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6" name="任意多边形 545170"/>
              <p:cNvSpPr/>
              <p:nvPr/>
            </p:nvSpPr>
            <p:spPr>
              <a:xfrm>
                <a:off x="5299" y="3343"/>
                <a:ext cx="35" cy="28"/>
              </a:xfrm>
              <a:custGeom>
                <a:avLst/>
                <a:gdLst/>
                <a:ahLst/>
                <a:cxnLst/>
                <a:pathLst>
                  <a:path w="35" h="28">
                    <a:moveTo>
                      <a:pt x="1" y="0"/>
                    </a:moveTo>
                    <a:lnTo>
                      <a:pt x="34" y="0"/>
                    </a:lnTo>
                    <a:lnTo>
                      <a:pt x="28" y="27"/>
                    </a:lnTo>
                    <a:lnTo>
                      <a:pt x="14" y="26"/>
                    </a:lnTo>
                    <a:lnTo>
                      <a:pt x="0" y="26"/>
                    </a:lnTo>
                    <a:lnTo>
                      <a:pt x="1" y="0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7" name="任意多边形 545171"/>
              <p:cNvSpPr/>
              <p:nvPr/>
            </p:nvSpPr>
            <p:spPr>
              <a:xfrm>
                <a:off x="5177" y="3326"/>
                <a:ext cx="39" cy="53"/>
              </a:xfrm>
              <a:custGeom>
                <a:avLst/>
                <a:gdLst/>
                <a:ahLst/>
                <a:cxnLst/>
                <a:pathLst>
                  <a:path w="39" h="53">
                    <a:moveTo>
                      <a:pt x="38" y="0"/>
                    </a:moveTo>
                    <a:lnTo>
                      <a:pt x="37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8" y="11"/>
                    </a:lnTo>
                    <a:lnTo>
                      <a:pt x="0" y="47"/>
                    </a:lnTo>
                    <a:lnTo>
                      <a:pt x="38" y="52"/>
                    </a:lnTo>
                    <a:lnTo>
                      <a:pt x="38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8" name="任意多边形 545172"/>
              <p:cNvSpPr/>
              <p:nvPr/>
            </p:nvSpPr>
            <p:spPr>
              <a:xfrm>
                <a:off x="5142" y="3295"/>
                <a:ext cx="236" cy="159"/>
              </a:xfrm>
              <a:custGeom>
                <a:avLst/>
                <a:gdLst/>
                <a:ahLst/>
                <a:cxnLst/>
                <a:pathLst>
                  <a:path w="236" h="159">
                    <a:moveTo>
                      <a:pt x="228" y="0"/>
                    </a:moveTo>
                    <a:lnTo>
                      <a:pt x="197" y="3"/>
                    </a:lnTo>
                    <a:lnTo>
                      <a:pt x="180" y="83"/>
                    </a:lnTo>
                    <a:lnTo>
                      <a:pt x="112" y="81"/>
                    </a:lnTo>
                    <a:lnTo>
                      <a:pt x="112" y="28"/>
                    </a:lnTo>
                    <a:lnTo>
                      <a:pt x="70" y="28"/>
                    </a:lnTo>
                    <a:lnTo>
                      <a:pt x="68" y="76"/>
                    </a:lnTo>
                    <a:lnTo>
                      <a:pt x="34" y="75"/>
                    </a:lnTo>
                    <a:lnTo>
                      <a:pt x="2" y="79"/>
                    </a:lnTo>
                    <a:lnTo>
                      <a:pt x="0" y="83"/>
                    </a:lnTo>
                    <a:lnTo>
                      <a:pt x="40" y="85"/>
                    </a:lnTo>
                    <a:lnTo>
                      <a:pt x="59" y="150"/>
                    </a:lnTo>
                    <a:lnTo>
                      <a:pt x="139" y="158"/>
                    </a:lnTo>
                    <a:lnTo>
                      <a:pt x="173" y="147"/>
                    </a:lnTo>
                    <a:lnTo>
                      <a:pt x="221" y="149"/>
                    </a:lnTo>
                    <a:lnTo>
                      <a:pt x="235" y="92"/>
                    </a:lnTo>
                    <a:lnTo>
                      <a:pt x="22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09" name="任意多边形 545173"/>
              <p:cNvSpPr/>
              <p:nvPr/>
            </p:nvSpPr>
            <p:spPr>
              <a:xfrm>
                <a:off x="5211" y="3155"/>
                <a:ext cx="155" cy="236"/>
              </a:xfrm>
              <a:custGeom>
                <a:avLst/>
                <a:gdLst/>
                <a:ahLst/>
                <a:cxnLst/>
                <a:pathLst>
                  <a:path w="155" h="236">
                    <a:moveTo>
                      <a:pt x="154" y="233"/>
                    </a:moveTo>
                    <a:lnTo>
                      <a:pt x="95" y="10"/>
                    </a:lnTo>
                    <a:lnTo>
                      <a:pt x="140" y="7"/>
                    </a:lnTo>
                    <a:lnTo>
                      <a:pt x="139" y="0"/>
                    </a:lnTo>
                    <a:lnTo>
                      <a:pt x="87" y="1"/>
                    </a:lnTo>
                    <a:lnTo>
                      <a:pt x="14" y="6"/>
                    </a:lnTo>
                    <a:lnTo>
                      <a:pt x="0" y="168"/>
                    </a:lnTo>
                    <a:lnTo>
                      <a:pt x="4" y="168"/>
                    </a:lnTo>
                    <a:lnTo>
                      <a:pt x="9" y="168"/>
                    </a:lnTo>
                    <a:lnTo>
                      <a:pt x="22" y="14"/>
                    </a:lnTo>
                    <a:lnTo>
                      <a:pt x="84" y="12"/>
                    </a:lnTo>
                    <a:lnTo>
                      <a:pt x="141" y="235"/>
                    </a:lnTo>
                    <a:lnTo>
                      <a:pt x="154" y="233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0" name="任意多边形 545174"/>
              <p:cNvSpPr/>
              <p:nvPr/>
            </p:nvSpPr>
            <p:spPr>
              <a:xfrm>
                <a:off x="5183" y="3372"/>
                <a:ext cx="51" cy="73"/>
              </a:xfrm>
              <a:custGeom>
                <a:avLst/>
                <a:gdLst/>
                <a:ahLst/>
                <a:cxnLst/>
                <a:pathLst>
                  <a:path w="51" h="73">
                    <a:moveTo>
                      <a:pt x="30" y="0"/>
                    </a:moveTo>
                    <a:lnTo>
                      <a:pt x="35" y="13"/>
                    </a:lnTo>
                    <a:lnTo>
                      <a:pt x="50" y="64"/>
                    </a:lnTo>
                    <a:lnTo>
                      <a:pt x="21" y="72"/>
                    </a:lnTo>
                    <a:lnTo>
                      <a:pt x="0" y="1"/>
                    </a:lnTo>
                    <a:lnTo>
                      <a:pt x="3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1" name="任意多边形 545175"/>
              <p:cNvSpPr/>
              <p:nvPr/>
            </p:nvSpPr>
            <p:spPr>
              <a:xfrm>
                <a:off x="5203" y="3437"/>
                <a:ext cx="104" cy="17"/>
              </a:xfrm>
              <a:custGeom>
                <a:avLst/>
                <a:gdLst/>
                <a:ahLst/>
                <a:cxnLst/>
                <a:pathLst>
                  <a:path w="104" h="17">
                    <a:moveTo>
                      <a:pt x="103" y="6"/>
                    </a:moveTo>
                    <a:lnTo>
                      <a:pt x="47" y="2"/>
                    </a:lnTo>
                    <a:lnTo>
                      <a:pt x="28" y="0"/>
                    </a:lnTo>
                    <a:lnTo>
                      <a:pt x="0" y="8"/>
                    </a:lnTo>
                    <a:lnTo>
                      <a:pt x="76" y="16"/>
                    </a:lnTo>
                    <a:lnTo>
                      <a:pt x="103" y="6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2" name="任意多边形 545176"/>
              <p:cNvSpPr/>
              <p:nvPr/>
            </p:nvSpPr>
            <p:spPr>
              <a:xfrm>
                <a:off x="5389" y="3153"/>
                <a:ext cx="71" cy="232"/>
              </a:xfrm>
              <a:custGeom>
                <a:avLst/>
                <a:gdLst/>
                <a:ahLst/>
                <a:cxnLst/>
                <a:pathLst>
                  <a:path w="71" h="232">
                    <a:moveTo>
                      <a:pt x="0" y="9"/>
                    </a:moveTo>
                    <a:lnTo>
                      <a:pt x="58" y="231"/>
                    </a:lnTo>
                    <a:lnTo>
                      <a:pt x="70" y="229"/>
                    </a:lnTo>
                    <a:lnTo>
                      <a:pt x="9" y="0"/>
                    </a:lnTo>
                    <a:lnTo>
                      <a:pt x="1" y="0"/>
                    </a:lnTo>
                    <a:lnTo>
                      <a:pt x="0" y="9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3" name="任意多边形 545177"/>
              <p:cNvSpPr/>
              <p:nvPr/>
            </p:nvSpPr>
            <p:spPr>
              <a:xfrm>
                <a:off x="5396" y="3288"/>
                <a:ext cx="58" cy="94"/>
              </a:xfrm>
              <a:custGeom>
                <a:avLst/>
                <a:gdLst/>
                <a:ahLst/>
                <a:cxnLst/>
                <a:pathLst>
                  <a:path w="58" h="94">
                    <a:moveTo>
                      <a:pt x="0" y="4"/>
                    </a:moveTo>
                    <a:lnTo>
                      <a:pt x="10" y="3"/>
                    </a:lnTo>
                    <a:lnTo>
                      <a:pt x="48" y="0"/>
                    </a:lnTo>
                    <a:lnTo>
                      <a:pt x="57" y="84"/>
                    </a:lnTo>
                    <a:lnTo>
                      <a:pt x="5" y="93"/>
                    </a:lnTo>
                    <a:lnTo>
                      <a:pt x="0" y="4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4" name="任意多边形 545178"/>
              <p:cNvSpPr/>
              <p:nvPr/>
            </p:nvSpPr>
            <p:spPr>
              <a:xfrm>
                <a:off x="5376" y="3131"/>
                <a:ext cx="100" cy="252"/>
              </a:xfrm>
              <a:custGeom>
                <a:avLst/>
                <a:gdLst/>
                <a:ahLst/>
                <a:cxnLst/>
                <a:pathLst>
                  <a:path w="100" h="252">
                    <a:moveTo>
                      <a:pt x="99" y="233"/>
                    </a:moveTo>
                    <a:lnTo>
                      <a:pt x="81" y="0"/>
                    </a:lnTo>
                    <a:lnTo>
                      <a:pt x="9" y="5"/>
                    </a:lnTo>
                    <a:lnTo>
                      <a:pt x="0" y="5"/>
                    </a:lnTo>
                    <a:lnTo>
                      <a:pt x="18" y="251"/>
                    </a:lnTo>
                    <a:lnTo>
                      <a:pt x="31" y="242"/>
                    </a:lnTo>
                    <a:lnTo>
                      <a:pt x="14" y="10"/>
                    </a:lnTo>
                    <a:lnTo>
                      <a:pt x="68" y="7"/>
                    </a:lnTo>
                    <a:lnTo>
                      <a:pt x="85" y="234"/>
                    </a:lnTo>
                    <a:lnTo>
                      <a:pt x="99" y="23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5" name="任意多边形 545179"/>
              <p:cNvSpPr/>
              <p:nvPr/>
            </p:nvSpPr>
            <p:spPr>
              <a:xfrm>
                <a:off x="5374" y="3137"/>
                <a:ext cx="26" cy="243"/>
              </a:xfrm>
              <a:custGeom>
                <a:avLst/>
                <a:gdLst/>
                <a:ahLst/>
                <a:cxnLst/>
                <a:pathLst>
                  <a:path w="26" h="243">
                    <a:moveTo>
                      <a:pt x="8" y="0"/>
                    </a:moveTo>
                    <a:lnTo>
                      <a:pt x="25" y="240"/>
                    </a:lnTo>
                    <a:lnTo>
                      <a:pt x="18" y="242"/>
                    </a:lnTo>
                    <a:lnTo>
                      <a:pt x="0" y="1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6" name="任意多边形 545180"/>
              <p:cNvSpPr/>
              <p:nvPr/>
            </p:nvSpPr>
            <p:spPr>
              <a:xfrm>
                <a:off x="5443" y="3138"/>
                <a:ext cx="25" cy="227"/>
              </a:xfrm>
              <a:custGeom>
                <a:avLst/>
                <a:gdLst/>
                <a:ahLst/>
                <a:cxnLst/>
                <a:pathLst>
                  <a:path w="25" h="227">
                    <a:moveTo>
                      <a:pt x="6" y="0"/>
                    </a:moveTo>
                    <a:lnTo>
                      <a:pt x="24" y="224"/>
                    </a:lnTo>
                    <a:lnTo>
                      <a:pt x="16" y="226"/>
                    </a:ln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7" name="任意多边形 545181"/>
              <p:cNvSpPr/>
              <p:nvPr/>
            </p:nvSpPr>
            <p:spPr>
              <a:xfrm>
                <a:off x="5414" y="3139"/>
                <a:ext cx="26" cy="233"/>
              </a:xfrm>
              <a:custGeom>
                <a:avLst/>
                <a:gdLst/>
                <a:ahLst/>
                <a:cxnLst/>
                <a:pathLst>
                  <a:path w="26" h="233">
                    <a:moveTo>
                      <a:pt x="10" y="0"/>
                    </a:moveTo>
                    <a:lnTo>
                      <a:pt x="14" y="65"/>
                    </a:lnTo>
                    <a:lnTo>
                      <a:pt x="19" y="117"/>
                    </a:lnTo>
                    <a:lnTo>
                      <a:pt x="21" y="157"/>
                    </a:lnTo>
                    <a:lnTo>
                      <a:pt x="23" y="187"/>
                    </a:lnTo>
                    <a:lnTo>
                      <a:pt x="24" y="208"/>
                    </a:lnTo>
                    <a:lnTo>
                      <a:pt x="25" y="222"/>
                    </a:lnTo>
                    <a:lnTo>
                      <a:pt x="25" y="229"/>
                    </a:lnTo>
                    <a:lnTo>
                      <a:pt x="24" y="231"/>
                    </a:lnTo>
                    <a:lnTo>
                      <a:pt x="23" y="232"/>
                    </a:lnTo>
                    <a:lnTo>
                      <a:pt x="22" y="232"/>
                    </a:lnTo>
                    <a:lnTo>
                      <a:pt x="22" y="232"/>
                    </a:lnTo>
                    <a:lnTo>
                      <a:pt x="20" y="232"/>
                    </a:lnTo>
                    <a:lnTo>
                      <a:pt x="20" y="232"/>
                    </a:lnTo>
                    <a:lnTo>
                      <a:pt x="19" y="232"/>
                    </a:lnTo>
                    <a:lnTo>
                      <a:pt x="18" y="232"/>
                    </a:lnTo>
                    <a:lnTo>
                      <a:pt x="17" y="232"/>
                    </a:lnTo>
                    <a:lnTo>
                      <a:pt x="16" y="230"/>
                    </a:lnTo>
                    <a:lnTo>
                      <a:pt x="15" y="225"/>
                    </a:lnTo>
                    <a:lnTo>
                      <a:pt x="14" y="216"/>
                    </a:lnTo>
                    <a:lnTo>
                      <a:pt x="13" y="204"/>
                    </a:lnTo>
                    <a:lnTo>
                      <a:pt x="11" y="189"/>
                    </a:lnTo>
                    <a:lnTo>
                      <a:pt x="9" y="170"/>
                    </a:lnTo>
                    <a:lnTo>
                      <a:pt x="7" y="148"/>
                    </a:lnTo>
                    <a:lnTo>
                      <a:pt x="5" y="123"/>
                    </a:lnTo>
                    <a:lnTo>
                      <a:pt x="4" y="98"/>
                    </a:lnTo>
                    <a:lnTo>
                      <a:pt x="2" y="76"/>
                    </a:lnTo>
                    <a:lnTo>
                      <a:pt x="1" y="57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0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8" name="任意多边形 545182"/>
              <p:cNvSpPr/>
              <p:nvPr/>
            </p:nvSpPr>
            <p:spPr>
              <a:xfrm>
                <a:off x="5409" y="3140"/>
                <a:ext cx="26" cy="231"/>
              </a:xfrm>
              <a:custGeom>
                <a:avLst/>
                <a:gdLst/>
                <a:ahLst/>
                <a:cxnLst/>
                <a:pathLst>
                  <a:path w="26" h="231">
                    <a:moveTo>
                      <a:pt x="8" y="0"/>
                    </a:moveTo>
                    <a:lnTo>
                      <a:pt x="25" y="230"/>
                    </a:lnTo>
                    <a:lnTo>
                      <a:pt x="17" y="229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19" name="任意多边形 545183"/>
              <p:cNvSpPr/>
              <p:nvPr/>
            </p:nvSpPr>
            <p:spPr>
              <a:xfrm>
                <a:off x="5145" y="3370"/>
                <a:ext cx="70" cy="17"/>
              </a:xfrm>
              <a:custGeom>
                <a:avLst/>
                <a:gdLst/>
                <a:ahLst/>
                <a:cxnLst/>
                <a:pathLst>
                  <a:path w="70" h="17">
                    <a:moveTo>
                      <a:pt x="69" y="2"/>
                    </a:moveTo>
                    <a:lnTo>
                      <a:pt x="42" y="16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69" y="2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0" name="任意多边形 545184"/>
              <p:cNvSpPr/>
              <p:nvPr/>
            </p:nvSpPr>
            <p:spPr>
              <a:xfrm>
                <a:off x="5293" y="3399"/>
                <a:ext cx="83" cy="94"/>
              </a:xfrm>
              <a:custGeom>
                <a:avLst/>
                <a:gdLst/>
                <a:ahLst/>
                <a:cxnLst/>
                <a:pathLst>
                  <a:path w="83" h="94">
                    <a:moveTo>
                      <a:pt x="50" y="0"/>
                    </a:move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5" y="2"/>
                    </a:lnTo>
                    <a:lnTo>
                      <a:pt x="19" y="4"/>
                    </a:lnTo>
                    <a:lnTo>
                      <a:pt x="13" y="9"/>
                    </a:lnTo>
                    <a:lnTo>
                      <a:pt x="8" y="15"/>
                    </a:lnTo>
                    <a:lnTo>
                      <a:pt x="5" y="21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5"/>
                    </a:lnTo>
                    <a:lnTo>
                      <a:pt x="5" y="73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2"/>
                    </a:lnTo>
                    <a:lnTo>
                      <a:pt x="31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4" y="93"/>
                    </a:lnTo>
                    <a:lnTo>
                      <a:pt x="35" y="93"/>
                    </a:lnTo>
                    <a:lnTo>
                      <a:pt x="37" y="93"/>
                    </a:lnTo>
                    <a:lnTo>
                      <a:pt x="40" y="92"/>
                    </a:lnTo>
                    <a:lnTo>
                      <a:pt x="44" y="92"/>
                    </a:lnTo>
                    <a:lnTo>
                      <a:pt x="50" y="91"/>
                    </a:lnTo>
                    <a:lnTo>
                      <a:pt x="56" y="90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6" y="70"/>
                    </a:lnTo>
                    <a:lnTo>
                      <a:pt x="79" y="63"/>
                    </a:lnTo>
                    <a:lnTo>
                      <a:pt x="81" y="54"/>
                    </a:lnTo>
                    <a:lnTo>
                      <a:pt x="82" y="45"/>
                    </a:lnTo>
                    <a:lnTo>
                      <a:pt x="81" y="36"/>
                    </a:lnTo>
                    <a:lnTo>
                      <a:pt x="79" y="27"/>
                    </a:lnTo>
                    <a:lnTo>
                      <a:pt x="76" y="19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2" y="3"/>
                    </a:lnTo>
                    <a:lnTo>
                      <a:pt x="56" y="0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1" name="任意多边形 545185"/>
              <p:cNvSpPr/>
              <p:nvPr/>
            </p:nvSpPr>
            <p:spPr>
              <a:xfrm>
                <a:off x="5292" y="3400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7" y="91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4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6"/>
                    </a:lnTo>
                    <a:lnTo>
                      <a:pt x="62" y="36"/>
                    </a:lnTo>
                    <a:lnTo>
                      <a:pt x="60" y="28"/>
                    </a:lnTo>
                    <a:lnTo>
                      <a:pt x="57" y="20"/>
                    </a:lnTo>
                    <a:lnTo>
                      <a:pt x="54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7" y="1"/>
                    </a:lnTo>
                    <a:lnTo>
                      <a:pt x="31" y="0"/>
                    </a:lnTo>
                    <a:lnTo>
                      <a:pt x="25" y="1"/>
                    </a:lnTo>
                    <a:lnTo>
                      <a:pt x="19" y="3"/>
                    </a:lnTo>
                    <a:lnTo>
                      <a:pt x="13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3" y="84"/>
                    </a:lnTo>
                    <a:lnTo>
                      <a:pt x="19" y="88"/>
                    </a:lnTo>
                    <a:lnTo>
                      <a:pt x="25" y="91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2" name="任意多边形 545186"/>
              <p:cNvSpPr/>
              <p:nvPr/>
            </p:nvSpPr>
            <p:spPr>
              <a:xfrm>
                <a:off x="5303" y="3420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1" y="51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40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5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1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7" y="4"/>
                    </a:lnTo>
                    <a:lnTo>
                      <a:pt x="5" y="7"/>
                    </a:lnTo>
                    <a:lnTo>
                      <a:pt x="2" y="11"/>
                    </a:lnTo>
                    <a:lnTo>
                      <a:pt x="1" y="15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0"/>
                    </a:lnTo>
                    <a:lnTo>
                      <a:pt x="5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4" y="51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3" name="任意多边形 545187"/>
              <p:cNvSpPr/>
              <p:nvPr/>
            </p:nvSpPr>
            <p:spPr>
              <a:xfrm>
                <a:off x="5434" y="3369"/>
                <a:ext cx="82" cy="94"/>
              </a:xfrm>
              <a:custGeom>
                <a:avLst/>
                <a:gdLst/>
                <a:ahLst/>
                <a:cxnLst/>
                <a:pathLst>
                  <a:path w="82" h="94">
                    <a:moveTo>
                      <a:pt x="50" y="0"/>
                    </a:moveTo>
                    <a:lnTo>
                      <a:pt x="48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6" y="1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0" y="1"/>
                    </a:lnTo>
                    <a:lnTo>
                      <a:pt x="25" y="2"/>
                    </a:lnTo>
                    <a:lnTo>
                      <a:pt x="19" y="5"/>
                    </a:lnTo>
                    <a:lnTo>
                      <a:pt x="13" y="9"/>
                    </a:lnTo>
                    <a:lnTo>
                      <a:pt x="8" y="14"/>
                    </a:lnTo>
                    <a:lnTo>
                      <a:pt x="5" y="22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7"/>
                    </a:lnTo>
                    <a:lnTo>
                      <a:pt x="0" y="56"/>
                    </a:lnTo>
                    <a:lnTo>
                      <a:pt x="2" y="64"/>
                    </a:lnTo>
                    <a:lnTo>
                      <a:pt x="5" y="72"/>
                    </a:lnTo>
                    <a:lnTo>
                      <a:pt x="8" y="79"/>
                    </a:lnTo>
                    <a:lnTo>
                      <a:pt x="13" y="85"/>
                    </a:lnTo>
                    <a:lnTo>
                      <a:pt x="19" y="89"/>
                    </a:lnTo>
                    <a:lnTo>
                      <a:pt x="25" y="91"/>
                    </a:lnTo>
                    <a:lnTo>
                      <a:pt x="30" y="93"/>
                    </a:lnTo>
                    <a:lnTo>
                      <a:pt x="32" y="93"/>
                    </a:lnTo>
                    <a:lnTo>
                      <a:pt x="33" y="93"/>
                    </a:lnTo>
                    <a:lnTo>
                      <a:pt x="33" y="93"/>
                    </a:lnTo>
                    <a:lnTo>
                      <a:pt x="35" y="93"/>
                    </a:lnTo>
                    <a:lnTo>
                      <a:pt x="36" y="92"/>
                    </a:lnTo>
                    <a:lnTo>
                      <a:pt x="39" y="92"/>
                    </a:lnTo>
                    <a:lnTo>
                      <a:pt x="44" y="91"/>
                    </a:lnTo>
                    <a:lnTo>
                      <a:pt x="50" y="91"/>
                    </a:lnTo>
                    <a:lnTo>
                      <a:pt x="55" y="90"/>
                    </a:lnTo>
                    <a:lnTo>
                      <a:pt x="61" y="87"/>
                    </a:lnTo>
                    <a:lnTo>
                      <a:pt x="67" y="82"/>
                    </a:lnTo>
                    <a:lnTo>
                      <a:pt x="72" y="77"/>
                    </a:lnTo>
                    <a:lnTo>
                      <a:pt x="75" y="70"/>
                    </a:lnTo>
                    <a:lnTo>
                      <a:pt x="78" y="63"/>
                    </a:lnTo>
                    <a:lnTo>
                      <a:pt x="80" y="54"/>
                    </a:lnTo>
                    <a:lnTo>
                      <a:pt x="81" y="45"/>
                    </a:lnTo>
                    <a:lnTo>
                      <a:pt x="80" y="36"/>
                    </a:lnTo>
                    <a:lnTo>
                      <a:pt x="78" y="28"/>
                    </a:lnTo>
                    <a:lnTo>
                      <a:pt x="75" y="20"/>
                    </a:lnTo>
                    <a:lnTo>
                      <a:pt x="72" y="13"/>
                    </a:lnTo>
                    <a:lnTo>
                      <a:pt x="67" y="7"/>
                    </a:lnTo>
                    <a:lnTo>
                      <a:pt x="61" y="3"/>
                    </a:lnTo>
                    <a:lnTo>
                      <a:pt x="55" y="1"/>
                    </a:lnTo>
                    <a:lnTo>
                      <a:pt x="50" y="0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4" name="任意多边形 545188"/>
              <p:cNvSpPr/>
              <p:nvPr/>
            </p:nvSpPr>
            <p:spPr>
              <a:xfrm>
                <a:off x="5433" y="3370"/>
                <a:ext cx="64" cy="93"/>
              </a:xfrm>
              <a:custGeom>
                <a:avLst/>
                <a:gdLst/>
                <a:ahLst/>
                <a:cxnLst/>
                <a:pathLst>
                  <a:path w="64" h="93">
                    <a:moveTo>
                      <a:pt x="31" y="92"/>
                    </a:moveTo>
                    <a:lnTo>
                      <a:pt x="38" y="90"/>
                    </a:lnTo>
                    <a:lnTo>
                      <a:pt x="43" y="88"/>
                    </a:lnTo>
                    <a:lnTo>
                      <a:pt x="49" y="84"/>
                    </a:lnTo>
                    <a:lnTo>
                      <a:pt x="53" y="78"/>
                    </a:lnTo>
                    <a:lnTo>
                      <a:pt x="57" y="71"/>
                    </a:lnTo>
                    <a:lnTo>
                      <a:pt x="60" y="63"/>
                    </a:lnTo>
                    <a:lnTo>
                      <a:pt x="62" y="55"/>
                    </a:lnTo>
                    <a:lnTo>
                      <a:pt x="63" y="45"/>
                    </a:lnTo>
                    <a:lnTo>
                      <a:pt x="62" y="36"/>
                    </a:lnTo>
                    <a:lnTo>
                      <a:pt x="60" y="27"/>
                    </a:lnTo>
                    <a:lnTo>
                      <a:pt x="57" y="20"/>
                    </a:lnTo>
                    <a:lnTo>
                      <a:pt x="53" y="13"/>
                    </a:lnTo>
                    <a:lnTo>
                      <a:pt x="49" y="7"/>
                    </a:lnTo>
                    <a:lnTo>
                      <a:pt x="43" y="3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4" y="0"/>
                    </a:lnTo>
                    <a:lnTo>
                      <a:pt x="19" y="3"/>
                    </a:lnTo>
                    <a:lnTo>
                      <a:pt x="14" y="7"/>
                    </a:lnTo>
                    <a:lnTo>
                      <a:pt x="9" y="13"/>
                    </a:lnTo>
                    <a:lnTo>
                      <a:pt x="5" y="20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5" y="71"/>
                    </a:lnTo>
                    <a:lnTo>
                      <a:pt x="9" y="78"/>
                    </a:lnTo>
                    <a:lnTo>
                      <a:pt x="14" y="84"/>
                    </a:lnTo>
                    <a:lnTo>
                      <a:pt x="19" y="88"/>
                    </a:lnTo>
                    <a:lnTo>
                      <a:pt x="24" y="90"/>
                    </a:lnTo>
                    <a:lnTo>
                      <a:pt x="31" y="92"/>
                    </a:lnTo>
                  </a:path>
                </a:pathLst>
              </a:custGeom>
              <a:solidFill>
                <a:srgbClr val="000000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5" name="任意多边形 545189"/>
              <p:cNvSpPr/>
              <p:nvPr/>
            </p:nvSpPr>
            <p:spPr>
              <a:xfrm>
                <a:off x="5445" y="3390"/>
                <a:ext cx="36" cy="52"/>
              </a:xfrm>
              <a:custGeom>
                <a:avLst/>
                <a:gdLst/>
                <a:ahLst/>
                <a:cxnLst/>
                <a:pathLst>
                  <a:path w="36" h="52">
                    <a:moveTo>
                      <a:pt x="17" y="51"/>
                    </a:moveTo>
                    <a:lnTo>
                      <a:pt x="20" y="50"/>
                    </a:lnTo>
                    <a:lnTo>
                      <a:pt x="24" y="49"/>
                    </a:lnTo>
                    <a:lnTo>
                      <a:pt x="27" y="46"/>
                    </a:lnTo>
                    <a:lnTo>
                      <a:pt x="29" y="43"/>
                    </a:lnTo>
                    <a:lnTo>
                      <a:pt x="32" y="39"/>
                    </a:lnTo>
                    <a:lnTo>
                      <a:pt x="33" y="35"/>
                    </a:lnTo>
                    <a:lnTo>
                      <a:pt x="34" y="30"/>
                    </a:lnTo>
                    <a:lnTo>
                      <a:pt x="35" y="25"/>
                    </a:lnTo>
                    <a:lnTo>
                      <a:pt x="34" y="20"/>
                    </a:lnTo>
                    <a:lnTo>
                      <a:pt x="33" y="16"/>
                    </a:lnTo>
                    <a:lnTo>
                      <a:pt x="32" y="11"/>
                    </a:lnTo>
                    <a:lnTo>
                      <a:pt x="29" y="7"/>
                    </a:lnTo>
                    <a:lnTo>
                      <a:pt x="27" y="4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7" y="4"/>
                    </a:lnTo>
                    <a:lnTo>
                      <a:pt x="4" y="7"/>
                    </a:lnTo>
                    <a:lnTo>
                      <a:pt x="2" y="11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39"/>
                    </a:lnTo>
                    <a:lnTo>
                      <a:pt x="4" y="43"/>
                    </a:lnTo>
                    <a:lnTo>
                      <a:pt x="7" y="46"/>
                    </a:lnTo>
                    <a:lnTo>
                      <a:pt x="10" y="49"/>
                    </a:lnTo>
                    <a:lnTo>
                      <a:pt x="13" y="50"/>
                    </a:lnTo>
                    <a:lnTo>
                      <a:pt x="17" y="51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6" name="任意多边形 545190"/>
              <p:cNvSpPr/>
              <p:nvPr/>
            </p:nvSpPr>
            <p:spPr>
              <a:xfrm>
                <a:off x="5377" y="3368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105" y="0"/>
                    </a:moveTo>
                    <a:lnTo>
                      <a:pt x="112" y="78"/>
                    </a:lnTo>
                    <a:lnTo>
                      <a:pt x="8" y="102"/>
                    </a:lnTo>
                    <a:lnTo>
                      <a:pt x="0" y="21"/>
                    </a:lnTo>
                    <a:lnTo>
                      <a:pt x="105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7" name="任意多边形 545191"/>
              <p:cNvSpPr/>
              <p:nvPr/>
            </p:nvSpPr>
            <p:spPr>
              <a:xfrm>
                <a:off x="5327" y="3323"/>
                <a:ext cx="208" cy="165"/>
              </a:xfrm>
              <a:custGeom>
                <a:avLst/>
                <a:gdLst/>
                <a:ahLst/>
                <a:cxnLst/>
                <a:pathLst>
                  <a:path w="208" h="165">
                    <a:moveTo>
                      <a:pt x="19" y="61"/>
                    </a:moveTo>
                    <a:lnTo>
                      <a:pt x="186" y="31"/>
                    </a:lnTo>
                    <a:lnTo>
                      <a:pt x="184" y="2"/>
                    </a:lnTo>
                    <a:lnTo>
                      <a:pt x="191" y="0"/>
                    </a:lnTo>
                    <a:lnTo>
                      <a:pt x="198" y="0"/>
                    </a:lnTo>
                    <a:lnTo>
                      <a:pt x="207" y="116"/>
                    </a:lnTo>
                    <a:lnTo>
                      <a:pt x="19" y="164"/>
                    </a:lnTo>
                    <a:lnTo>
                      <a:pt x="10" y="162"/>
                    </a:lnTo>
                    <a:lnTo>
                      <a:pt x="0" y="25"/>
                    </a:lnTo>
                    <a:lnTo>
                      <a:pt x="7" y="23"/>
                    </a:lnTo>
                    <a:lnTo>
                      <a:pt x="15" y="23"/>
                    </a:lnTo>
                    <a:lnTo>
                      <a:pt x="24" y="146"/>
                    </a:lnTo>
                    <a:lnTo>
                      <a:pt x="191" y="108"/>
                    </a:lnTo>
                    <a:lnTo>
                      <a:pt x="187" y="43"/>
                    </a:lnTo>
                    <a:lnTo>
                      <a:pt x="19" y="74"/>
                    </a:lnTo>
                    <a:lnTo>
                      <a:pt x="19" y="61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8" name="任意多边形 545192"/>
              <p:cNvSpPr/>
              <p:nvPr/>
            </p:nvSpPr>
            <p:spPr>
              <a:xfrm>
                <a:off x="5512" y="3326"/>
                <a:ext cx="17" cy="29"/>
              </a:xfrm>
              <a:custGeom>
                <a:avLst/>
                <a:gdLst/>
                <a:ahLst/>
                <a:cxnLst/>
                <a:pathLst>
                  <a:path w="17" h="29">
                    <a:moveTo>
                      <a:pt x="13" y="0"/>
                    </a:moveTo>
                    <a:lnTo>
                      <a:pt x="14" y="12"/>
                    </a:lnTo>
                    <a:lnTo>
                      <a:pt x="16" y="28"/>
                    </a:lnTo>
                    <a:lnTo>
                      <a:pt x="2" y="28"/>
                    </a:ln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29" name="任意多边形 545193"/>
              <p:cNvSpPr/>
              <p:nvPr/>
            </p:nvSpPr>
            <p:spPr>
              <a:xfrm>
                <a:off x="5515" y="3365"/>
                <a:ext cx="17" cy="68"/>
              </a:xfrm>
              <a:custGeom>
                <a:avLst/>
                <a:gdLst/>
                <a:ahLst/>
                <a:cxnLst/>
                <a:pathLst>
                  <a:path w="17" h="68">
                    <a:moveTo>
                      <a:pt x="10" y="0"/>
                    </a:moveTo>
                    <a:lnTo>
                      <a:pt x="10" y="6"/>
                    </a:lnTo>
                    <a:lnTo>
                      <a:pt x="16" y="67"/>
                    </a:lnTo>
                    <a:lnTo>
                      <a:pt x="5" y="66"/>
                    </a:lnTo>
                    <a:lnTo>
                      <a:pt x="0" y="2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0" name="任意多边形 545194"/>
              <p:cNvSpPr/>
              <p:nvPr/>
            </p:nvSpPr>
            <p:spPr>
              <a:xfrm>
                <a:off x="5327" y="3349"/>
                <a:ext cx="20" cy="139"/>
              </a:xfrm>
              <a:custGeom>
                <a:avLst/>
                <a:gdLst/>
                <a:ahLst/>
                <a:cxnLst/>
                <a:pathLst>
                  <a:path w="20" h="139">
                    <a:moveTo>
                      <a:pt x="8" y="0"/>
                    </a:moveTo>
                    <a:lnTo>
                      <a:pt x="8" y="13"/>
                    </a:lnTo>
                    <a:lnTo>
                      <a:pt x="19" y="138"/>
                    </a:lnTo>
                    <a:lnTo>
                      <a:pt x="10" y="136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1" name="任意多边形 545195"/>
              <p:cNvSpPr/>
              <p:nvPr/>
            </p:nvSpPr>
            <p:spPr>
              <a:xfrm>
                <a:off x="5351" y="3432"/>
                <a:ext cx="176" cy="43"/>
              </a:xfrm>
              <a:custGeom>
                <a:avLst/>
                <a:gdLst/>
                <a:ahLst/>
                <a:cxnLst/>
                <a:pathLst>
                  <a:path w="176" h="43">
                    <a:moveTo>
                      <a:pt x="175" y="0"/>
                    </a:moveTo>
                    <a:lnTo>
                      <a:pt x="0" y="42"/>
                    </a:lnTo>
                    <a:lnTo>
                      <a:pt x="0" y="40"/>
                    </a:lnTo>
                    <a:lnTo>
                      <a:pt x="168" y="0"/>
                    </a:lnTo>
                    <a:lnTo>
                      <a:pt x="175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2" name="任意多边形 545196"/>
              <p:cNvSpPr/>
              <p:nvPr/>
            </p:nvSpPr>
            <p:spPr>
              <a:xfrm>
                <a:off x="5346" y="3354"/>
                <a:ext cx="177" cy="35"/>
              </a:xfrm>
              <a:custGeom>
                <a:avLst/>
                <a:gdLst/>
                <a:ahLst/>
                <a:cxnLst/>
                <a:pathLst>
                  <a:path w="177" h="35">
                    <a:moveTo>
                      <a:pt x="176" y="0"/>
                    </a:moveTo>
                    <a:lnTo>
                      <a:pt x="157" y="3"/>
                    </a:lnTo>
                    <a:lnTo>
                      <a:pt x="0" y="34"/>
                    </a:lnTo>
                    <a:lnTo>
                      <a:pt x="0" y="31"/>
                    </a:lnTo>
                    <a:lnTo>
                      <a:pt x="169" y="0"/>
                    </a:lnTo>
                    <a:lnTo>
                      <a:pt x="176" y="0"/>
                    </a:lnTo>
                  </a:path>
                </a:pathLst>
              </a:custGeom>
              <a:solidFill>
                <a:schemeClr val="tx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3" name="任意多边形 545197"/>
              <p:cNvSpPr/>
              <p:nvPr/>
            </p:nvSpPr>
            <p:spPr>
              <a:xfrm>
                <a:off x="5367" y="3387"/>
                <a:ext cx="116" cy="106"/>
              </a:xfrm>
              <a:custGeom>
                <a:avLst/>
                <a:gdLst/>
                <a:ahLst/>
                <a:cxnLst/>
                <a:pathLst>
                  <a:path w="116" h="106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2" y="33"/>
                    </a:lnTo>
                    <a:lnTo>
                      <a:pt x="4" y="52"/>
                    </a:lnTo>
                    <a:lnTo>
                      <a:pt x="5" y="70"/>
                    </a:lnTo>
                    <a:lnTo>
                      <a:pt x="7" y="87"/>
                    </a:lnTo>
                    <a:lnTo>
                      <a:pt x="8" y="99"/>
                    </a:lnTo>
                    <a:lnTo>
                      <a:pt x="10" y="103"/>
                    </a:lnTo>
                    <a:lnTo>
                      <a:pt x="10" y="103"/>
                    </a:lnTo>
                    <a:lnTo>
                      <a:pt x="11" y="103"/>
                    </a:lnTo>
                    <a:lnTo>
                      <a:pt x="11" y="104"/>
                    </a:lnTo>
                    <a:lnTo>
                      <a:pt x="12" y="104"/>
                    </a:lnTo>
                    <a:lnTo>
                      <a:pt x="12" y="105"/>
                    </a:lnTo>
                    <a:lnTo>
                      <a:pt x="13" y="105"/>
                    </a:lnTo>
                    <a:lnTo>
                      <a:pt x="13" y="105"/>
                    </a:lnTo>
                    <a:lnTo>
                      <a:pt x="102" y="104"/>
                    </a:lnTo>
                    <a:lnTo>
                      <a:pt x="115" y="99"/>
                    </a:lnTo>
                    <a:lnTo>
                      <a:pt x="10" y="99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4" name="任意多边形 545198"/>
              <p:cNvSpPr/>
              <p:nvPr/>
            </p:nvSpPr>
            <p:spPr>
              <a:xfrm>
                <a:off x="5381" y="3481"/>
                <a:ext cx="110" cy="17"/>
              </a:xfrm>
              <a:custGeom>
                <a:avLst/>
                <a:gdLst/>
                <a:ahLst/>
                <a:cxnLst/>
                <a:pathLst>
                  <a:path w="110" h="17">
                    <a:moveTo>
                      <a:pt x="10" y="0"/>
                    </a:moveTo>
                    <a:lnTo>
                      <a:pt x="109" y="4"/>
                    </a:lnTo>
                    <a:lnTo>
                      <a:pt x="95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5" name="任意多边形 545199"/>
              <p:cNvSpPr/>
              <p:nvPr/>
            </p:nvSpPr>
            <p:spPr>
              <a:xfrm>
                <a:off x="5368" y="3383"/>
                <a:ext cx="23" cy="104"/>
              </a:xfrm>
              <a:custGeom>
                <a:avLst/>
                <a:gdLst/>
                <a:ahLst/>
                <a:cxnLst/>
                <a:pathLst>
                  <a:path w="23" h="104">
                    <a:moveTo>
                      <a:pt x="11" y="103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3"/>
                    </a:lnTo>
                    <a:lnTo>
                      <a:pt x="22" y="98"/>
                    </a:lnTo>
                    <a:lnTo>
                      <a:pt x="11" y="103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6" name="任意多边形 545200"/>
              <p:cNvSpPr/>
              <p:nvPr/>
            </p:nvSpPr>
            <p:spPr>
              <a:xfrm>
                <a:off x="5487" y="3363"/>
                <a:ext cx="113" cy="103"/>
              </a:xfrm>
              <a:custGeom>
                <a:avLst/>
                <a:gdLst/>
                <a:ahLst/>
                <a:cxnLst/>
                <a:pathLst>
                  <a:path w="113" h="103">
                    <a:moveTo>
                      <a:pt x="0" y="1"/>
                    </a:moveTo>
                    <a:lnTo>
                      <a:pt x="0" y="6"/>
                    </a:lnTo>
                    <a:lnTo>
                      <a:pt x="1" y="17"/>
                    </a:lnTo>
                    <a:lnTo>
                      <a:pt x="3" y="33"/>
                    </a:lnTo>
                    <a:lnTo>
                      <a:pt x="4" y="51"/>
                    </a:lnTo>
                    <a:lnTo>
                      <a:pt x="6" y="69"/>
                    </a:lnTo>
                    <a:lnTo>
                      <a:pt x="7" y="84"/>
                    </a:lnTo>
                    <a:lnTo>
                      <a:pt x="9" y="96"/>
                    </a:lnTo>
                    <a:lnTo>
                      <a:pt x="9" y="100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101"/>
                    </a:lnTo>
                    <a:lnTo>
                      <a:pt x="12" y="101"/>
                    </a:lnTo>
                    <a:lnTo>
                      <a:pt x="12" y="102"/>
                    </a:lnTo>
                    <a:lnTo>
                      <a:pt x="13" y="102"/>
                    </a:lnTo>
                    <a:lnTo>
                      <a:pt x="99" y="101"/>
                    </a:lnTo>
                    <a:lnTo>
                      <a:pt x="112" y="97"/>
                    </a:lnTo>
                    <a:lnTo>
                      <a:pt x="10" y="96"/>
                    </a:lnTo>
                    <a:lnTo>
                      <a:pt x="1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7F7F7F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7" name="任意多边形 545201"/>
              <p:cNvSpPr/>
              <p:nvPr/>
            </p:nvSpPr>
            <p:spPr>
              <a:xfrm>
                <a:off x="5500" y="3454"/>
                <a:ext cx="106" cy="17"/>
              </a:xfrm>
              <a:custGeom>
                <a:avLst/>
                <a:gdLst/>
                <a:ahLst/>
                <a:cxnLst/>
                <a:pathLst>
                  <a:path w="106" h="17">
                    <a:moveTo>
                      <a:pt x="10" y="0"/>
                    </a:moveTo>
                    <a:lnTo>
                      <a:pt x="105" y="6"/>
                    </a:lnTo>
                    <a:lnTo>
                      <a:pt x="91" y="16"/>
                    </a:lnTo>
                    <a:lnTo>
                      <a:pt x="0" y="8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4338" name="任意多边形 545202"/>
              <p:cNvSpPr/>
              <p:nvPr/>
            </p:nvSpPr>
            <p:spPr>
              <a:xfrm>
                <a:off x="5487" y="3360"/>
                <a:ext cx="23" cy="100"/>
              </a:xfrm>
              <a:custGeom>
                <a:avLst/>
                <a:gdLst/>
                <a:ahLst/>
                <a:cxnLst/>
                <a:pathLst>
                  <a:path w="23" h="100">
                    <a:moveTo>
                      <a:pt x="11" y="99"/>
                    </a:moveTo>
                    <a:lnTo>
                      <a:pt x="0" y="1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22" y="94"/>
                    </a:lnTo>
                    <a:lnTo>
                      <a:pt x="11" y="99"/>
                    </a:lnTo>
                  </a:path>
                </a:pathLst>
              </a:custGeom>
              <a:solidFill>
                <a:srgbClr val="FEFFBB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4339" name="矩形 545203"/>
            <p:cNvSpPr/>
            <p:nvPr/>
          </p:nvSpPr>
          <p:spPr>
            <a:xfrm>
              <a:off x="4621" y="1320"/>
              <a:ext cx="753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chemeClr val="bg1"/>
                  </a:solidFill>
                  <a:latin typeface="Tahoma" panose="020B0604030504040204" pitchFamily="34" charset="0"/>
                  <a:ea typeface="PMingLiU" pitchFamily="18" charset="-120"/>
                </a:rPr>
                <a:t>Approved</a:t>
              </a:r>
              <a:endParaRPr lang="en-US" altLang="zh-TW" sz="1200" b="1">
                <a:solidFill>
                  <a:schemeClr val="bg1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40" name="矩形 545204"/>
            <p:cNvSpPr/>
            <p:nvPr/>
          </p:nvSpPr>
          <p:spPr>
            <a:xfrm>
              <a:off x="4624" y="3460"/>
              <a:ext cx="752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chemeClr val="bg1"/>
                  </a:solidFill>
                  <a:latin typeface="Tahoma" panose="020B0604030504040204" pitchFamily="34" charset="0"/>
                  <a:ea typeface="PMingLiU" pitchFamily="18" charset="-120"/>
                </a:rPr>
                <a:t>Suppliers</a:t>
              </a:r>
              <a:endParaRPr lang="en-US" altLang="zh-TW" sz="1200" b="1">
                <a:solidFill>
                  <a:schemeClr val="bg1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41" name="直接连接符 545205"/>
            <p:cNvSpPr/>
            <p:nvPr/>
          </p:nvSpPr>
          <p:spPr>
            <a:xfrm>
              <a:off x="3589" y="1644"/>
              <a:ext cx="829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342" name="矩形 545206"/>
            <p:cNvSpPr/>
            <p:nvPr/>
          </p:nvSpPr>
          <p:spPr>
            <a:xfrm>
              <a:off x="3589" y="1445"/>
              <a:ext cx="752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EDI / Fax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43" name="直接连接符 545207"/>
            <p:cNvSpPr/>
            <p:nvPr/>
          </p:nvSpPr>
          <p:spPr>
            <a:xfrm>
              <a:off x="3589" y="2005"/>
              <a:ext cx="828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344" name="矩形 545208"/>
            <p:cNvSpPr/>
            <p:nvPr/>
          </p:nvSpPr>
          <p:spPr>
            <a:xfrm>
              <a:off x="3589" y="1806"/>
              <a:ext cx="965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defTabSz="822325"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Web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45" name="直接连接符 545209"/>
            <p:cNvSpPr/>
            <p:nvPr/>
          </p:nvSpPr>
          <p:spPr>
            <a:xfrm>
              <a:off x="4064" y="2710"/>
              <a:ext cx="472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stealth" w="med" len="lg"/>
              <a:tailEnd type="none" w="sm" len="sm"/>
            </a:ln>
          </p:spPr>
        </p:sp>
        <p:sp>
          <p:nvSpPr>
            <p:cNvPr id="124346" name="直接连接符 545210"/>
            <p:cNvSpPr/>
            <p:nvPr/>
          </p:nvSpPr>
          <p:spPr>
            <a:xfrm flipH="1">
              <a:off x="4061" y="3440"/>
              <a:ext cx="474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stealth" w="med" len="lg"/>
              <a:tailEnd type="none" w="sm" len="sm"/>
            </a:ln>
          </p:spPr>
        </p:sp>
        <p:sp>
          <p:nvSpPr>
            <p:cNvPr id="124347" name="直接连接符 545211"/>
            <p:cNvSpPr/>
            <p:nvPr/>
          </p:nvSpPr>
          <p:spPr>
            <a:xfrm flipH="1" flipV="1">
              <a:off x="3251" y="2704"/>
              <a:ext cx="2" cy="73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none" w="sm" len="sm"/>
            </a:ln>
          </p:spPr>
        </p:sp>
        <p:sp>
          <p:nvSpPr>
            <p:cNvPr id="124348" name="直接连接符 545212"/>
            <p:cNvSpPr/>
            <p:nvPr/>
          </p:nvSpPr>
          <p:spPr>
            <a:xfrm>
              <a:off x="3248" y="2704"/>
              <a:ext cx="234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none" w="sm" len="sm"/>
            </a:ln>
          </p:spPr>
        </p:sp>
        <p:sp>
          <p:nvSpPr>
            <p:cNvPr id="124349" name="直接连接符 545213"/>
            <p:cNvSpPr/>
            <p:nvPr/>
          </p:nvSpPr>
          <p:spPr>
            <a:xfrm>
              <a:off x="3253" y="3434"/>
              <a:ext cx="233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stealth" w="med" len="lg"/>
            </a:ln>
          </p:spPr>
        </p:sp>
        <p:sp>
          <p:nvSpPr>
            <p:cNvPr id="124350" name="矩形 545214"/>
            <p:cNvSpPr/>
            <p:nvPr/>
          </p:nvSpPr>
          <p:spPr>
            <a:xfrm>
              <a:off x="1112" y="3422"/>
              <a:ext cx="493" cy="16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Search 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51" name="矩形 545215"/>
            <p:cNvSpPr/>
            <p:nvPr/>
          </p:nvSpPr>
          <p:spPr>
            <a:xfrm>
              <a:off x="1678" y="3392"/>
              <a:ext cx="454" cy="519"/>
            </a:xfrm>
            <a:prstGeom prst="rect">
              <a:avLst/>
            </a:prstGeom>
            <a:gradFill rotWithShape="0">
              <a:gsLst>
                <a:gs pos="0">
                  <a:srgbClr val="8E8E00"/>
                </a:gs>
                <a:gs pos="50000">
                  <a:schemeClr val="accent1"/>
                </a:gs>
                <a:gs pos="100000">
                  <a:srgbClr val="8E8E00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4352" name="矩形 545216"/>
            <p:cNvSpPr/>
            <p:nvPr/>
          </p:nvSpPr>
          <p:spPr>
            <a:xfrm>
              <a:off x="1611" y="3424"/>
              <a:ext cx="595" cy="4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82550" tIns="41275" rIns="82550" bIns="41275" anchor="t" anchorCtr="0">
              <a:spAutoFit/>
            </a:bodyPr>
            <a:p>
              <a:pPr algn="ctr" defTabSz="822325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Catalog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  <a:p>
              <a:pPr algn="ctr" defTabSz="822325">
                <a:lnSpc>
                  <a:spcPct val="80000"/>
                </a:lnSpc>
                <a:spcBef>
                  <a:spcPct val="50000"/>
                </a:spcBef>
              </a:pPr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(Local or TPN Register)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53" name="直接连接符 545217"/>
            <p:cNvSpPr/>
            <p:nvPr/>
          </p:nvSpPr>
          <p:spPr>
            <a:xfrm>
              <a:off x="1009" y="3020"/>
              <a:ext cx="629" cy="51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stealth" w="med" len="lg"/>
              <a:tailEnd type="stealth" w="med" len="lg"/>
            </a:ln>
          </p:spPr>
        </p:sp>
        <p:sp>
          <p:nvSpPr>
            <p:cNvPr id="124354" name="矩形 545218"/>
            <p:cNvSpPr/>
            <p:nvPr/>
          </p:nvSpPr>
          <p:spPr>
            <a:xfrm>
              <a:off x="3110" y="3822"/>
              <a:ext cx="1255" cy="1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2075" tIns="46038" rIns="92075" bIns="46038" anchor="t" anchorCtr="0">
              <a:spAutoFit/>
            </a:bodyPr>
            <a:p>
              <a:pPr defTabSz="1030605"/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Content Loads/Updates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  <p:sp>
          <p:nvSpPr>
            <p:cNvPr id="124355" name="直接连接符 545219"/>
            <p:cNvSpPr/>
            <p:nvPr/>
          </p:nvSpPr>
          <p:spPr>
            <a:xfrm>
              <a:off x="2153" y="3812"/>
              <a:ext cx="2850" cy="0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stealth" w="med" len="lg"/>
              <a:tailEnd type="none" w="sm" len="sm"/>
            </a:ln>
          </p:spPr>
        </p:sp>
        <p:sp>
          <p:nvSpPr>
            <p:cNvPr id="124356" name="直接连接符 545220"/>
            <p:cNvSpPr/>
            <p:nvPr/>
          </p:nvSpPr>
          <p:spPr>
            <a:xfrm>
              <a:off x="4994" y="3646"/>
              <a:ext cx="0" cy="174"/>
            </a:xfrm>
            <a:prstGeom prst="line">
              <a:avLst/>
            </a:prstGeom>
            <a:ln w="25400" cap="flat" cmpd="sng">
              <a:solidFill>
                <a:srgbClr val="FC0128"/>
              </a:solidFill>
              <a:prstDash val="sysDot"/>
              <a:round/>
              <a:headEnd type="none" w="sm" len="sm"/>
              <a:tailEnd type="none" w="sm" len="sm"/>
            </a:ln>
          </p:spPr>
        </p:sp>
        <p:sp>
          <p:nvSpPr>
            <p:cNvPr id="124357" name="矩形 545221"/>
            <p:cNvSpPr/>
            <p:nvPr/>
          </p:nvSpPr>
          <p:spPr>
            <a:xfrm>
              <a:off x="3042" y="2989"/>
              <a:ext cx="467" cy="23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wrap="none" lIns="92075" tIns="46038" rIns="92075" bIns="46038" anchor="ctr" anchorCtr="0"/>
            <a:p>
              <a:pPr algn="ctr"/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Pay on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  <a:p>
              <a:pPr algn="ctr"/>
              <a:r>
                <a:rPr lang="en-US" altLang="zh-TW" sz="1200" b="1">
                  <a:solidFill>
                    <a:srgbClr val="0000CC"/>
                  </a:solidFill>
                  <a:latin typeface="Tahoma" panose="020B0604030504040204" pitchFamily="34" charset="0"/>
                  <a:ea typeface="PMingLiU" pitchFamily="18" charset="-120"/>
                </a:rPr>
                <a:t>Receipt</a:t>
              </a:r>
              <a:endParaRPr lang="en-US" altLang="zh-TW" sz="1200" b="1">
                <a:solidFill>
                  <a:srgbClr val="0000CC"/>
                </a:solidFill>
                <a:latin typeface="Tahoma" panose="020B0604030504040204" pitchFamily="34" charset="0"/>
                <a:ea typeface="PMingLiU" pitchFamily="18" charset="-120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5953" name="标题 545793"/>
          <p:cNvSpPr>
            <a:spLocks noGrp="1"/>
          </p:cNvSpPr>
          <p:nvPr>
            <p:ph type="title"/>
          </p:nvPr>
        </p:nvSpPr>
        <p:spPr>
          <a:xfrm>
            <a:off x="1644650" y="127000"/>
            <a:ext cx="4398963" cy="455613"/>
          </a:xfrm>
        </p:spPr>
        <p:txBody>
          <a:bodyPr anchor="b" anchorCtr="0"/>
          <a:p>
            <a:r>
              <a:rPr lang="en-US" altLang="zh-TW" sz="1700" i="1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Employing Electronic Commerce to Maximize Benefits:</a:t>
            </a:r>
            <a:br>
              <a:rPr lang="en-US" altLang="zh-TW" sz="1700" i="1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en-US" altLang="zh-TW" sz="1700" i="1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Phases of Electronic Commerce Value</a:t>
            </a:r>
            <a:endParaRPr lang="en-US" altLang="zh-TW" sz="1700" i="1">
              <a:solidFill>
                <a:srgbClr val="0000CC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125954" name="矩形 545794"/>
          <p:cNvSpPr/>
          <p:nvPr/>
        </p:nvSpPr>
        <p:spPr>
          <a:xfrm>
            <a:off x="6729413" y="1609725"/>
            <a:ext cx="1574800" cy="2509838"/>
          </a:xfrm>
          <a:prstGeom prst="rect">
            <a:avLst/>
          </a:prstGeom>
          <a:noFill/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55" name="矩形 545795"/>
          <p:cNvSpPr/>
          <p:nvPr/>
        </p:nvSpPr>
        <p:spPr>
          <a:xfrm>
            <a:off x="6621463" y="2844800"/>
            <a:ext cx="1481137" cy="1771650"/>
          </a:xfrm>
          <a:prstGeom prst="rect">
            <a:avLst/>
          </a:prstGeom>
          <a:noFill/>
          <a:ln w="9525">
            <a:noFill/>
          </a:ln>
        </p:spPr>
        <p:txBody>
          <a:bodyPr wrap="square" lIns="90488" tIns="44450" rIns="90488" bIns="44450" anchor="t" anchorCtr="0"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è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Extend Market Reach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è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Extend Product or Service Offerings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5000"/>
              <a:buFont typeface="Monotype Sorts" pitchFamily="2" charset="2"/>
              <a:buChar char="è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Create New Information-Based Products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56" name="矩形 545796"/>
          <p:cNvSpPr/>
          <p:nvPr/>
        </p:nvSpPr>
        <p:spPr>
          <a:xfrm>
            <a:off x="6783388" y="1660525"/>
            <a:ext cx="1454150" cy="82867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488" tIns="44450" rIns="90488" bIns="44450" anchor="t" anchorCtr="0">
            <a:spAutoFit/>
          </a:bodyPr>
          <a:p>
            <a:pPr algn="ctr"/>
            <a:r>
              <a:rPr lang="en-US" altLang="zh-TW" sz="1200" b="1" i="1">
                <a:latin typeface="Arial" panose="020B0604020202020204" pitchFamily="34" charset="0"/>
                <a:ea typeface="PMingLiU" pitchFamily="18" charset="-120"/>
              </a:rPr>
              <a:t>New Distribution</a:t>
            </a:r>
            <a:endParaRPr lang="en-US" altLang="zh-TW" sz="12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200" b="1" i="1">
                <a:latin typeface="Arial" panose="020B0604020202020204" pitchFamily="34" charset="0"/>
                <a:ea typeface="PMingLiU" pitchFamily="18" charset="-120"/>
              </a:rPr>
              <a:t>Channel, Product</a:t>
            </a:r>
            <a:endParaRPr lang="en-US" altLang="zh-TW" sz="12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200" b="1" i="1">
                <a:latin typeface="Arial" panose="020B0604020202020204" pitchFamily="34" charset="0"/>
                <a:ea typeface="PMingLiU" pitchFamily="18" charset="-120"/>
              </a:rPr>
              <a:t>or Service</a:t>
            </a:r>
            <a:endParaRPr lang="en-US" altLang="zh-TW" sz="12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endParaRPr lang="en-US" altLang="zh-TW" sz="1200" b="1" i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57" name="矩形 545797"/>
          <p:cNvSpPr/>
          <p:nvPr/>
        </p:nvSpPr>
        <p:spPr>
          <a:xfrm>
            <a:off x="609600" y="1524000"/>
            <a:ext cx="8159750" cy="5002213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58" name="直接连接符 545798"/>
          <p:cNvSpPr/>
          <p:nvPr/>
        </p:nvSpPr>
        <p:spPr>
          <a:xfrm flipV="1">
            <a:off x="1046163" y="1671638"/>
            <a:ext cx="0" cy="46101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stealth" w="med" len="med"/>
          </a:ln>
        </p:spPr>
      </p:sp>
      <p:grpSp>
        <p:nvGrpSpPr>
          <p:cNvPr id="125959" name="组合 545799"/>
          <p:cNvGrpSpPr/>
          <p:nvPr/>
        </p:nvGrpSpPr>
        <p:grpSpPr>
          <a:xfrm>
            <a:off x="3700463" y="5480050"/>
            <a:ext cx="800100" cy="504825"/>
            <a:chOff x="2412" y="2870"/>
            <a:chExt cx="379" cy="335"/>
          </a:xfrm>
        </p:grpSpPr>
        <p:sp>
          <p:nvSpPr>
            <p:cNvPr id="125960" name="任意多边形 545800"/>
            <p:cNvSpPr/>
            <p:nvPr/>
          </p:nvSpPr>
          <p:spPr>
            <a:xfrm>
              <a:off x="2495" y="2973"/>
              <a:ext cx="244" cy="232"/>
            </a:xfrm>
            <a:custGeom>
              <a:avLst/>
              <a:gdLst/>
              <a:ahLst/>
              <a:cxnLst/>
              <a:pathLst>
                <a:path w="244" h="232">
                  <a:moveTo>
                    <a:pt x="0" y="174"/>
                  </a:moveTo>
                  <a:lnTo>
                    <a:pt x="0" y="231"/>
                  </a:lnTo>
                  <a:lnTo>
                    <a:pt x="243" y="35"/>
                  </a:lnTo>
                  <a:lnTo>
                    <a:pt x="243" y="0"/>
                  </a:lnTo>
                  <a:lnTo>
                    <a:pt x="0" y="17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61" name="任意多边形 545801"/>
            <p:cNvSpPr/>
            <p:nvPr/>
          </p:nvSpPr>
          <p:spPr>
            <a:xfrm>
              <a:off x="2611" y="2870"/>
              <a:ext cx="54" cy="70"/>
            </a:xfrm>
            <a:custGeom>
              <a:avLst/>
              <a:gdLst/>
              <a:ahLst/>
              <a:cxnLst/>
              <a:pathLst>
                <a:path w="54" h="70">
                  <a:moveTo>
                    <a:pt x="53" y="34"/>
                  </a:moveTo>
                  <a:lnTo>
                    <a:pt x="53" y="6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53" y="3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62" name="任意多边形 545802"/>
            <p:cNvSpPr/>
            <p:nvPr/>
          </p:nvSpPr>
          <p:spPr>
            <a:xfrm>
              <a:off x="2412" y="2870"/>
              <a:ext cx="379" cy="278"/>
            </a:xfrm>
            <a:custGeom>
              <a:avLst/>
              <a:gdLst/>
              <a:ahLst/>
              <a:cxnLst/>
              <a:pathLst>
                <a:path w="379" h="278">
                  <a:moveTo>
                    <a:pt x="0" y="173"/>
                  </a:moveTo>
                  <a:lnTo>
                    <a:pt x="252" y="34"/>
                  </a:lnTo>
                  <a:lnTo>
                    <a:pt x="199" y="0"/>
                  </a:lnTo>
                  <a:lnTo>
                    <a:pt x="367" y="11"/>
                  </a:lnTo>
                  <a:lnTo>
                    <a:pt x="378" y="150"/>
                  </a:lnTo>
                  <a:lnTo>
                    <a:pt x="326" y="103"/>
                  </a:lnTo>
                  <a:lnTo>
                    <a:pt x="84" y="277"/>
                  </a:lnTo>
                  <a:lnTo>
                    <a:pt x="0" y="173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63" name="任意多边形 545803"/>
            <p:cNvSpPr/>
            <p:nvPr/>
          </p:nvSpPr>
          <p:spPr>
            <a:xfrm>
              <a:off x="2412" y="3042"/>
              <a:ext cx="84" cy="163"/>
            </a:xfrm>
            <a:custGeom>
              <a:avLst/>
              <a:gdLst/>
              <a:ahLst/>
              <a:cxnLst/>
              <a:pathLst>
                <a:path w="84" h="163">
                  <a:moveTo>
                    <a:pt x="0" y="0"/>
                  </a:moveTo>
                  <a:lnTo>
                    <a:pt x="83" y="104"/>
                  </a:lnTo>
                  <a:lnTo>
                    <a:pt x="83" y="162"/>
                  </a:lnTo>
                  <a:lnTo>
                    <a:pt x="0" y="52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64" name="任意多边形 545804"/>
            <p:cNvSpPr/>
            <p:nvPr/>
          </p:nvSpPr>
          <p:spPr>
            <a:xfrm>
              <a:off x="2738" y="2973"/>
              <a:ext cx="53" cy="86"/>
            </a:xfrm>
            <a:custGeom>
              <a:avLst/>
              <a:gdLst/>
              <a:ahLst/>
              <a:cxnLst/>
              <a:pathLst>
                <a:path w="53" h="86">
                  <a:moveTo>
                    <a:pt x="0" y="0"/>
                  </a:moveTo>
                  <a:lnTo>
                    <a:pt x="0" y="35"/>
                  </a:lnTo>
                  <a:lnTo>
                    <a:pt x="52" y="85"/>
                  </a:lnTo>
                  <a:lnTo>
                    <a:pt x="52" y="46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5965" name="矩形 545805"/>
          <p:cNvSpPr/>
          <p:nvPr/>
        </p:nvSpPr>
        <p:spPr>
          <a:xfrm>
            <a:off x="5040313" y="1954213"/>
            <a:ext cx="1574800" cy="251142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003399"/>
              </a:gs>
              <a:gs pos="100000">
                <a:srgbClr val="FFFFFF"/>
              </a:gs>
            </a:gsLst>
            <a:lin ang="5400000" scaled="1"/>
            <a:tileRect/>
          </a:gra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66" name="矩形 545806"/>
          <p:cNvSpPr/>
          <p:nvPr/>
        </p:nvSpPr>
        <p:spPr>
          <a:xfrm>
            <a:off x="5065713" y="2017713"/>
            <a:ext cx="1530350" cy="727075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Business Model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Change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67" name="矩形 545807"/>
          <p:cNvSpPr/>
          <p:nvPr/>
        </p:nvSpPr>
        <p:spPr>
          <a:xfrm>
            <a:off x="5135563" y="2616200"/>
            <a:ext cx="1341437" cy="1770063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t" anchorCtr="0"/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Pipeline Velocity (Productivity)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Value Engineering Analysis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Quality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Cash Flow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68" name="矩形 545808"/>
          <p:cNvSpPr/>
          <p:nvPr/>
        </p:nvSpPr>
        <p:spPr>
          <a:xfrm>
            <a:off x="3378200" y="2344738"/>
            <a:ext cx="1574800" cy="2844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0033CC"/>
              </a:gs>
              <a:gs pos="100000">
                <a:srgbClr val="FFFFFF"/>
              </a:gs>
            </a:gsLst>
            <a:lin ang="5400000" scaled="1"/>
            <a:tileRect/>
          </a:gra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69" name="矩形 545809"/>
          <p:cNvSpPr/>
          <p:nvPr/>
        </p:nvSpPr>
        <p:spPr>
          <a:xfrm>
            <a:off x="3402013" y="3027363"/>
            <a:ext cx="1589087" cy="1770062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t" anchorCtr="0"/>
          <a:p>
            <a:pPr marL="222250" indent="-222250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Reduction of  Inventory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222250" indent="-222250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Reduction of Manufacturing and Delivery Cycle Time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222250" indent="-222250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Reduction of Labor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222250" indent="-222250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Lower Open A/R Days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70" name="矩形 545810"/>
          <p:cNvSpPr/>
          <p:nvPr/>
        </p:nvSpPr>
        <p:spPr>
          <a:xfrm>
            <a:off x="3560763" y="2457450"/>
            <a:ext cx="1165225" cy="727075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Operational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Efficiency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71" name="矩形 545811"/>
          <p:cNvSpPr/>
          <p:nvPr/>
        </p:nvSpPr>
        <p:spPr>
          <a:xfrm>
            <a:off x="1695450" y="3433763"/>
            <a:ext cx="1570038" cy="250825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chemeClr val="accent2"/>
              </a:gs>
              <a:gs pos="100000">
                <a:srgbClr val="FFFFFF"/>
              </a:gs>
            </a:gsLst>
            <a:lin ang="5400000" scaled="1"/>
            <a:tileRect/>
          </a:gra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72" name="矩形 545812"/>
          <p:cNvSpPr/>
          <p:nvPr/>
        </p:nvSpPr>
        <p:spPr>
          <a:xfrm>
            <a:off x="1738313" y="3986213"/>
            <a:ext cx="1463675" cy="1887537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t" anchorCtr="0"/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Number of Trading Partners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Number of Transactions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Reduction of Paper Overhead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Accuracy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73" name="矩形 545813"/>
          <p:cNvSpPr/>
          <p:nvPr/>
        </p:nvSpPr>
        <p:spPr>
          <a:xfrm>
            <a:off x="1822450" y="3514725"/>
            <a:ext cx="1284288" cy="514350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Paper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Replacement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</p:txBody>
      </p:sp>
      <p:grpSp>
        <p:nvGrpSpPr>
          <p:cNvPr id="125974" name="组合 545814"/>
          <p:cNvGrpSpPr/>
          <p:nvPr/>
        </p:nvGrpSpPr>
        <p:grpSpPr>
          <a:xfrm>
            <a:off x="1563688" y="1525588"/>
            <a:ext cx="6799262" cy="4554537"/>
            <a:chOff x="1152" y="725"/>
            <a:chExt cx="4010" cy="2533"/>
          </a:xfrm>
        </p:grpSpPr>
        <p:sp>
          <p:nvSpPr>
            <p:cNvPr id="125975" name="直接连接符 545815"/>
            <p:cNvSpPr/>
            <p:nvPr/>
          </p:nvSpPr>
          <p:spPr>
            <a:xfrm>
              <a:off x="1152" y="725"/>
              <a:ext cx="0" cy="252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5976" name="直接连接符 545816"/>
            <p:cNvSpPr/>
            <p:nvPr/>
          </p:nvSpPr>
          <p:spPr>
            <a:xfrm>
              <a:off x="1157" y="3258"/>
              <a:ext cx="400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25977" name="矩形 545817"/>
          <p:cNvSpPr/>
          <p:nvPr/>
        </p:nvSpPr>
        <p:spPr>
          <a:xfrm>
            <a:off x="582613" y="3433763"/>
            <a:ext cx="869950" cy="71120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488" tIns="44450" rIns="90488" bIns="44450" anchor="t" anchorCtr="0">
            <a:spAutoFit/>
          </a:bodyPr>
          <a:p>
            <a:pPr algn="ctr"/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Value</a:t>
            </a:r>
            <a:endParaRPr lang="en-US" altLang="zh-TW" sz="2000" b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of EC</a:t>
            </a:r>
            <a:endParaRPr lang="en-US" altLang="zh-TW" sz="20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78" name="矩形 545818"/>
          <p:cNvSpPr/>
          <p:nvPr/>
        </p:nvSpPr>
        <p:spPr>
          <a:xfrm>
            <a:off x="3506788" y="6119813"/>
            <a:ext cx="1084262" cy="393700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2 Years</a:t>
            </a:r>
            <a:endParaRPr lang="en-US" altLang="zh-TW" sz="20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79" name="矩形 545819"/>
          <p:cNvSpPr/>
          <p:nvPr/>
        </p:nvSpPr>
        <p:spPr>
          <a:xfrm>
            <a:off x="7196138" y="6153150"/>
            <a:ext cx="1084262" cy="393700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r>
              <a:rPr lang="en-US" altLang="zh-TW" sz="2000" b="1">
                <a:latin typeface="Arial" panose="020B0604020202020204" pitchFamily="34" charset="0"/>
                <a:ea typeface="PMingLiU" pitchFamily="18" charset="-120"/>
              </a:rPr>
              <a:t>5 Years</a:t>
            </a:r>
            <a:endParaRPr lang="en-US" altLang="zh-TW" sz="2000" b="1">
              <a:latin typeface="Arial" panose="020B0604020202020204" pitchFamily="34" charset="0"/>
              <a:ea typeface="PMingLiU" pitchFamily="18" charset="-120"/>
            </a:endParaRPr>
          </a:p>
        </p:txBody>
      </p:sp>
      <p:grpSp>
        <p:nvGrpSpPr>
          <p:cNvPr id="125980" name="组合 545820"/>
          <p:cNvGrpSpPr/>
          <p:nvPr/>
        </p:nvGrpSpPr>
        <p:grpSpPr>
          <a:xfrm>
            <a:off x="5249863" y="4659313"/>
            <a:ext cx="825500" cy="603250"/>
            <a:chOff x="3312" y="2438"/>
            <a:chExt cx="379" cy="335"/>
          </a:xfrm>
        </p:grpSpPr>
        <p:sp>
          <p:nvSpPr>
            <p:cNvPr id="125981" name="任意多边形 545821"/>
            <p:cNvSpPr/>
            <p:nvPr/>
          </p:nvSpPr>
          <p:spPr>
            <a:xfrm>
              <a:off x="3395" y="2541"/>
              <a:ext cx="244" cy="232"/>
            </a:xfrm>
            <a:custGeom>
              <a:avLst/>
              <a:gdLst/>
              <a:ahLst/>
              <a:cxnLst/>
              <a:pathLst>
                <a:path w="244" h="232">
                  <a:moveTo>
                    <a:pt x="0" y="174"/>
                  </a:moveTo>
                  <a:lnTo>
                    <a:pt x="0" y="231"/>
                  </a:lnTo>
                  <a:lnTo>
                    <a:pt x="243" y="35"/>
                  </a:lnTo>
                  <a:lnTo>
                    <a:pt x="243" y="0"/>
                  </a:lnTo>
                  <a:lnTo>
                    <a:pt x="0" y="17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2" name="任意多边形 545822"/>
            <p:cNvSpPr/>
            <p:nvPr/>
          </p:nvSpPr>
          <p:spPr>
            <a:xfrm>
              <a:off x="3511" y="2438"/>
              <a:ext cx="54" cy="70"/>
            </a:xfrm>
            <a:custGeom>
              <a:avLst/>
              <a:gdLst/>
              <a:ahLst/>
              <a:cxnLst/>
              <a:pathLst>
                <a:path w="54" h="70">
                  <a:moveTo>
                    <a:pt x="53" y="34"/>
                  </a:moveTo>
                  <a:lnTo>
                    <a:pt x="53" y="6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53" y="3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3" name="任意多边形 545823"/>
            <p:cNvSpPr/>
            <p:nvPr/>
          </p:nvSpPr>
          <p:spPr>
            <a:xfrm>
              <a:off x="3312" y="2438"/>
              <a:ext cx="379" cy="278"/>
            </a:xfrm>
            <a:custGeom>
              <a:avLst/>
              <a:gdLst/>
              <a:ahLst/>
              <a:cxnLst/>
              <a:pathLst>
                <a:path w="379" h="278">
                  <a:moveTo>
                    <a:pt x="0" y="173"/>
                  </a:moveTo>
                  <a:lnTo>
                    <a:pt x="252" y="34"/>
                  </a:lnTo>
                  <a:lnTo>
                    <a:pt x="199" y="0"/>
                  </a:lnTo>
                  <a:lnTo>
                    <a:pt x="367" y="11"/>
                  </a:lnTo>
                  <a:lnTo>
                    <a:pt x="378" y="150"/>
                  </a:lnTo>
                  <a:lnTo>
                    <a:pt x="326" y="103"/>
                  </a:lnTo>
                  <a:lnTo>
                    <a:pt x="84" y="277"/>
                  </a:lnTo>
                  <a:lnTo>
                    <a:pt x="0" y="173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4" name="任意多边形 545824"/>
            <p:cNvSpPr/>
            <p:nvPr/>
          </p:nvSpPr>
          <p:spPr>
            <a:xfrm>
              <a:off x="3312" y="2610"/>
              <a:ext cx="84" cy="163"/>
            </a:xfrm>
            <a:custGeom>
              <a:avLst/>
              <a:gdLst/>
              <a:ahLst/>
              <a:cxnLst/>
              <a:pathLst>
                <a:path w="84" h="163">
                  <a:moveTo>
                    <a:pt x="0" y="0"/>
                  </a:moveTo>
                  <a:lnTo>
                    <a:pt x="83" y="104"/>
                  </a:lnTo>
                  <a:lnTo>
                    <a:pt x="83" y="162"/>
                  </a:lnTo>
                  <a:lnTo>
                    <a:pt x="0" y="52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5" name="任意多边形 545825"/>
            <p:cNvSpPr/>
            <p:nvPr/>
          </p:nvSpPr>
          <p:spPr>
            <a:xfrm>
              <a:off x="3638" y="2541"/>
              <a:ext cx="53" cy="86"/>
            </a:xfrm>
            <a:custGeom>
              <a:avLst/>
              <a:gdLst/>
              <a:ahLst/>
              <a:cxnLst/>
              <a:pathLst>
                <a:path w="53" h="86">
                  <a:moveTo>
                    <a:pt x="0" y="0"/>
                  </a:moveTo>
                  <a:lnTo>
                    <a:pt x="0" y="35"/>
                  </a:lnTo>
                  <a:lnTo>
                    <a:pt x="52" y="85"/>
                  </a:lnTo>
                  <a:lnTo>
                    <a:pt x="52" y="46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25986" name="组合 545826"/>
          <p:cNvGrpSpPr/>
          <p:nvPr/>
        </p:nvGrpSpPr>
        <p:grpSpPr>
          <a:xfrm>
            <a:off x="6897688" y="4062413"/>
            <a:ext cx="752475" cy="779462"/>
            <a:chOff x="4428" y="2276"/>
            <a:chExt cx="379" cy="335"/>
          </a:xfrm>
        </p:grpSpPr>
        <p:sp>
          <p:nvSpPr>
            <p:cNvPr id="125987" name="任意多边形 545827"/>
            <p:cNvSpPr/>
            <p:nvPr/>
          </p:nvSpPr>
          <p:spPr>
            <a:xfrm>
              <a:off x="4511" y="2379"/>
              <a:ext cx="244" cy="232"/>
            </a:xfrm>
            <a:custGeom>
              <a:avLst/>
              <a:gdLst/>
              <a:ahLst/>
              <a:cxnLst/>
              <a:pathLst>
                <a:path w="244" h="232">
                  <a:moveTo>
                    <a:pt x="0" y="174"/>
                  </a:moveTo>
                  <a:lnTo>
                    <a:pt x="0" y="231"/>
                  </a:lnTo>
                  <a:lnTo>
                    <a:pt x="243" y="35"/>
                  </a:lnTo>
                  <a:lnTo>
                    <a:pt x="243" y="0"/>
                  </a:lnTo>
                  <a:lnTo>
                    <a:pt x="0" y="17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8" name="任意多边形 545828"/>
            <p:cNvSpPr/>
            <p:nvPr/>
          </p:nvSpPr>
          <p:spPr>
            <a:xfrm>
              <a:off x="4627" y="2276"/>
              <a:ext cx="54" cy="70"/>
            </a:xfrm>
            <a:custGeom>
              <a:avLst/>
              <a:gdLst/>
              <a:ahLst/>
              <a:cxnLst/>
              <a:pathLst>
                <a:path w="54" h="70">
                  <a:moveTo>
                    <a:pt x="53" y="34"/>
                  </a:moveTo>
                  <a:lnTo>
                    <a:pt x="53" y="69"/>
                  </a:lnTo>
                  <a:lnTo>
                    <a:pt x="0" y="27"/>
                  </a:lnTo>
                  <a:lnTo>
                    <a:pt x="0" y="0"/>
                  </a:lnTo>
                  <a:lnTo>
                    <a:pt x="53" y="34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89" name="任意多边形 545829"/>
            <p:cNvSpPr/>
            <p:nvPr/>
          </p:nvSpPr>
          <p:spPr>
            <a:xfrm>
              <a:off x="4428" y="2276"/>
              <a:ext cx="379" cy="278"/>
            </a:xfrm>
            <a:custGeom>
              <a:avLst/>
              <a:gdLst/>
              <a:ahLst/>
              <a:cxnLst/>
              <a:pathLst>
                <a:path w="379" h="278">
                  <a:moveTo>
                    <a:pt x="0" y="173"/>
                  </a:moveTo>
                  <a:lnTo>
                    <a:pt x="252" y="34"/>
                  </a:lnTo>
                  <a:lnTo>
                    <a:pt x="199" y="0"/>
                  </a:lnTo>
                  <a:lnTo>
                    <a:pt x="367" y="11"/>
                  </a:lnTo>
                  <a:lnTo>
                    <a:pt x="378" y="150"/>
                  </a:lnTo>
                  <a:lnTo>
                    <a:pt x="326" y="103"/>
                  </a:lnTo>
                  <a:lnTo>
                    <a:pt x="84" y="277"/>
                  </a:lnTo>
                  <a:lnTo>
                    <a:pt x="0" y="173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90" name="任意多边形 545830"/>
            <p:cNvSpPr/>
            <p:nvPr/>
          </p:nvSpPr>
          <p:spPr>
            <a:xfrm>
              <a:off x="4428" y="2448"/>
              <a:ext cx="84" cy="163"/>
            </a:xfrm>
            <a:custGeom>
              <a:avLst/>
              <a:gdLst/>
              <a:ahLst/>
              <a:cxnLst/>
              <a:pathLst>
                <a:path w="84" h="163">
                  <a:moveTo>
                    <a:pt x="0" y="0"/>
                  </a:moveTo>
                  <a:lnTo>
                    <a:pt x="83" y="104"/>
                  </a:lnTo>
                  <a:lnTo>
                    <a:pt x="83" y="162"/>
                  </a:lnTo>
                  <a:lnTo>
                    <a:pt x="0" y="52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91" name="任意多边形 545831"/>
            <p:cNvSpPr/>
            <p:nvPr/>
          </p:nvSpPr>
          <p:spPr>
            <a:xfrm>
              <a:off x="4754" y="2379"/>
              <a:ext cx="53" cy="86"/>
            </a:xfrm>
            <a:custGeom>
              <a:avLst/>
              <a:gdLst/>
              <a:ahLst/>
              <a:cxnLst/>
              <a:pathLst>
                <a:path w="53" h="86">
                  <a:moveTo>
                    <a:pt x="0" y="0"/>
                  </a:moveTo>
                  <a:lnTo>
                    <a:pt x="0" y="35"/>
                  </a:lnTo>
                  <a:lnTo>
                    <a:pt x="52" y="85"/>
                  </a:lnTo>
                  <a:lnTo>
                    <a:pt x="52" y="46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5992" name="矩形 545832"/>
          <p:cNvSpPr/>
          <p:nvPr/>
        </p:nvSpPr>
        <p:spPr>
          <a:xfrm rot="-1920000">
            <a:off x="5027613" y="5138738"/>
            <a:ext cx="1500187" cy="333375"/>
          </a:xfrm>
          <a:prstGeom prst="rect">
            <a:avLst/>
          </a:prstGeom>
          <a:noFill/>
          <a:ln w="9525">
            <a:noFill/>
          </a:ln>
        </p:spPr>
        <p:txBody>
          <a:bodyPr wrap="none" lIns="90488" tIns="44450" rIns="90488" bIns="44450" anchor="t" anchorCtr="0">
            <a:spAutoFit/>
          </a:bodyPr>
          <a:p>
            <a:r>
              <a:rPr lang="en-US" altLang="zh-TW" sz="1600" b="1">
                <a:latin typeface="Arial" panose="020B0604020202020204" pitchFamily="34" charset="0"/>
                <a:ea typeface="PMingLiU" pitchFamily="18" charset="-120"/>
              </a:rPr>
              <a:t>COMPLEXITY</a:t>
            </a:r>
            <a:endParaRPr lang="en-US" altLang="zh-TW" sz="1600" b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93" name="矩形 545833"/>
          <p:cNvSpPr/>
          <p:nvPr/>
        </p:nvSpPr>
        <p:spPr>
          <a:xfrm>
            <a:off x="6710363" y="1598613"/>
            <a:ext cx="1835150" cy="23876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0C2A80"/>
              </a:gs>
              <a:gs pos="100000">
                <a:srgbClr val="FFFFFF"/>
              </a:gs>
            </a:gsLst>
            <a:lin ang="5400000" scaled="1"/>
            <a:tileRect/>
          </a:gra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5994" name="矩形 545834"/>
          <p:cNvSpPr/>
          <p:nvPr/>
        </p:nvSpPr>
        <p:spPr>
          <a:xfrm>
            <a:off x="6672263" y="1657350"/>
            <a:ext cx="1873250" cy="939800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t" anchorCtr="0">
            <a:spAutoFit/>
          </a:bodyPr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New Distribution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Channel, Product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r>
              <a:rPr lang="en-US" altLang="zh-TW" sz="1400" b="1" i="1">
                <a:latin typeface="Arial" panose="020B0604020202020204" pitchFamily="34" charset="0"/>
                <a:ea typeface="PMingLiU" pitchFamily="18" charset="-120"/>
              </a:rPr>
              <a:t>Or Service</a:t>
            </a:r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  <a:p>
            <a:pPr algn="ctr"/>
            <a:endParaRPr lang="en-US" altLang="zh-TW" sz="1400" b="1" i="1">
              <a:latin typeface="Arial" panose="020B0604020202020204" pitchFamily="34" charset="0"/>
              <a:ea typeface="PMingLiU" pitchFamily="18" charset="-120"/>
            </a:endParaRPr>
          </a:p>
        </p:txBody>
      </p:sp>
      <p:sp>
        <p:nvSpPr>
          <p:cNvPr id="125995" name="矩形 545835"/>
          <p:cNvSpPr/>
          <p:nvPr/>
        </p:nvSpPr>
        <p:spPr>
          <a:xfrm>
            <a:off x="6805613" y="2495550"/>
            <a:ext cx="1739900" cy="1533525"/>
          </a:xfrm>
          <a:prstGeom prst="rect">
            <a:avLst/>
          </a:prstGeom>
          <a:noFill/>
          <a:ln w="9525">
            <a:noFill/>
          </a:ln>
        </p:spPr>
        <p:txBody>
          <a:bodyPr lIns="90488" tIns="44450" rIns="90488" bIns="44450" anchor="t" anchorCtr="0"/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Extend Market Reach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Extend Product or Service Offerings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  <a:p>
            <a:pPr marL="174625" indent="-174625">
              <a:spcBef>
                <a:spcPct val="5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u"/>
            </a:pPr>
            <a:r>
              <a:rPr lang="en-US" altLang="zh-TW" sz="1200" b="1">
                <a:latin typeface="Arial" panose="020B0604020202020204" pitchFamily="34" charset="0"/>
                <a:ea typeface="PMingLiU" pitchFamily="18" charset="-120"/>
              </a:rPr>
              <a:t>Create New Information-Based Products</a:t>
            </a:r>
            <a:endParaRPr lang="en-US" altLang="zh-TW" sz="1200" b="1">
              <a:latin typeface="Arial" panose="020B0604020202020204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>
    <p:strips dir="r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1" name="文本框 372737"/>
          <p:cNvSpPr txBox="1"/>
          <p:nvPr/>
        </p:nvSpPr>
        <p:spPr>
          <a:xfrm>
            <a:off x="2576513" y="2478088"/>
            <a:ext cx="184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28002" name="标题 372738"/>
          <p:cNvSpPr>
            <a:spLocks noGrp="1"/>
          </p:cNvSpPr>
          <p:nvPr>
            <p:ph type="title" idx="4294967295"/>
          </p:nvPr>
        </p:nvSpPr>
        <p:spPr>
          <a:xfrm>
            <a:off x="838200" y="2743200"/>
            <a:ext cx="7162800" cy="914400"/>
          </a:xfrm>
        </p:spPr>
        <p:txBody>
          <a:bodyPr anchor="b" anchorCtr="0"/>
          <a:p>
            <a:r>
              <a:rPr lang="zh-CN" altLang="en-US" sz="4800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九、结语与讨论</a:t>
            </a:r>
            <a:endParaRPr lang="en-US" altLang="zh-TW" sz="3500" b="0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49" name="矩形 370689"/>
          <p:cNvSpPr/>
          <p:nvPr/>
        </p:nvSpPr>
        <p:spPr>
          <a:xfrm>
            <a:off x="2514600" y="685800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 eaLnBrk="0" hangingPunct="0"/>
            <a:endParaRPr lang="zh-CN" altLang="en-US" sz="3600" b="1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0050" name="标题 370692"/>
          <p:cNvSpPr>
            <a:spLocks noGrp="1"/>
          </p:cNvSpPr>
          <p:nvPr>
            <p:ph type="title" idx="4294967295"/>
          </p:nvPr>
        </p:nvSpPr>
        <p:spPr>
          <a:xfrm>
            <a:off x="838200" y="1524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新竞争趋势下采购面临的挑战</a:t>
            </a:r>
            <a:b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</a:br>
            <a:endParaRPr lang="en-US" altLang="zh-TW" sz="2200" dirty="0">
              <a:solidFill>
                <a:srgbClr val="CC0000"/>
              </a:solidFill>
              <a:latin typeface="仿宋_GB2312" pitchFamily="49" charset="-122"/>
              <a:ea typeface="仿宋_GB2312" pitchFamily="49" charset="-122"/>
            </a:endParaRPr>
          </a:p>
        </p:txBody>
      </p:sp>
      <p:sp>
        <p:nvSpPr>
          <p:cNvPr id="370694" name="文本框 370693"/>
          <p:cNvSpPr txBox="1"/>
          <p:nvPr/>
        </p:nvSpPr>
        <p:spPr>
          <a:xfrm>
            <a:off x="685800" y="1676400"/>
            <a:ext cx="8045450" cy="4457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fr-FR" altLang="zh-TW" sz="2600" dirty="0">
                <a:latin typeface="Times New Roman" panose="02020603050405020304" pitchFamily="18" charset="0"/>
                <a:ea typeface="華康仿宋體W6" pitchFamily="49" charset="-120"/>
              </a:rPr>
              <a:t>1.Routing</a:t>
            </a:r>
            <a:r>
              <a:rPr lang="zh-TW" altLang="fr-FR" sz="2600" dirty="0">
                <a:latin typeface="Times New Roman" panose="02020603050405020304" pitchFamily="18" charset="0"/>
                <a:ea typeface="華康仿宋體W6" pitchFamily="49" charset="-120"/>
              </a:rPr>
              <a:t>的工作消失</a:t>
            </a:r>
            <a:endParaRPr lang="zh-TW" altLang="fr-FR" sz="2600" dirty="0">
              <a:latin typeface="Times New Roman" panose="02020603050405020304" pitchFamily="18" charset="0"/>
              <a:ea typeface="華康仿宋體W6" pitchFamily="49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2.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维持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SCM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及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ERP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必要的材料质量及</a:t>
            </a:r>
            <a:r>
              <a:rPr lang="en-US" altLang="zh-TW" sz="2600">
                <a:latin typeface="Arial" panose="020B0604020202020204" pitchFamily="34" charset="0"/>
                <a:ea typeface="DFKai-SB" pitchFamily="65" charset="-120"/>
              </a:rPr>
              <a:t>Lead Time</a:t>
            </a:r>
            <a:endParaRPr lang="en-US" altLang="zh-TW" sz="260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3.Single sourcing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趋势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→</a:t>
            </a:r>
            <a:r>
              <a:rPr lang="en-US" altLang="zh-TW" sz="2600">
                <a:latin typeface="Arial" panose="020B0604020202020204" pitchFamily="34" charset="0"/>
                <a:ea typeface="DFKai-SB" pitchFamily="65" charset="-120"/>
              </a:rPr>
              <a:t>Vendor relationship</a:t>
            </a:r>
            <a:endParaRPr lang="en-US" altLang="zh-TW" sz="260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4.Total Cycle Time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短缩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→</a:t>
            </a:r>
            <a:r>
              <a:rPr lang="en-US" altLang="zh-TW" sz="2600">
                <a:latin typeface="Arial" panose="020B0604020202020204" pitchFamily="34" charset="0"/>
                <a:ea typeface="DFKai-SB" pitchFamily="65" charset="-120"/>
              </a:rPr>
              <a:t>Early Supplier Involvement</a:t>
            </a:r>
            <a:endParaRPr lang="en-US" altLang="zh-TW" sz="260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5. 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『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Changing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』管理</a:t>
            </a:r>
            <a:endParaRPr lang="zh-TW" altLang="en-US" sz="2600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CN" sz="2600">
                <a:latin typeface="Arial" panose="020B0604020202020204" pitchFamily="34" charset="0"/>
                <a:ea typeface="DFKai-SB" pitchFamily="65" charset="-120"/>
              </a:rPr>
              <a:t>6.</a:t>
            </a:r>
            <a:r>
              <a:rPr lang="zh-CN" altLang="en-US" sz="2600" dirty="0">
                <a:latin typeface="Arial" panose="020B0604020202020204" pitchFamily="34" charset="0"/>
                <a:ea typeface="DFKai-SB" pitchFamily="65" charset="-120"/>
              </a:rPr>
              <a:t>角色改变→从执行面转到管理面</a:t>
            </a:r>
            <a:endParaRPr lang="zh-CN" altLang="en-US" sz="2600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CN" sz="2600">
                <a:latin typeface="Arial" panose="020B0604020202020204" pitchFamily="34" charset="0"/>
                <a:ea typeface="DFKai-SB" pitchFamily="65" charset="-120"/>
              </a:rPr>
              <a:t>7.</a:t>
            </a:r>
            <a:r>
              <a:rPr lang="zh-CN" altLang="en-US" sz="2600" dirty="0">
                <a:latin typeface="Arial" panose="020B0604020202020204" pitchFamily="34" charset="0"/>
                <a:ea typeface="DFKai-SB" pitchFamily="65" charset="-120"/>
              </a:rPr>
              <a:t>信息科技的运用</a:t>
            </a:r>
            <a:endParaRPr lang="zh-CN" altLang="en-US" sz="2600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CN" sz="2600">
                <a:latin typeface="Arial" panose="020B0604020202020204" pitchFamily="34" charset="0"/>
                <a:ea typeface="DFKai-SB" pitchFamily="65" charset="-120"/>
              </a:rPr>
              <a:t>8.</a:t>
            </a:r>
            <a:r>
              <a:rPr lang="zh-CN" altLang="en-US" sz="2600" dirty="0">
                <a:latin typeface="Arial" panose="020B0604020202020204" pitchFamily="34" charset="0"/>
                <a:ea typeface="DFKai-SB" pitchFamily="65" charset="-120"/>
              </a:rPr>
              <a:t>全球化采购管理</a:t>
            </a:r>
            <a:endParaRPr lang="zh-CN" altLang="en-US" sz="2600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9.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快速响应管理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→</a:t>
            </a:r>
            <a:r>
              <a:rPr lang="en-US" altLang="zh-TW" sz="2600">
                <a:latin typeface="Arial" panose="020B0604020202020204" pitchFamily="34" charset="0"/>
                <a:ea typeface="DFKai-SB" pitchFamily="65" charset="-120"/>
              </a:rPr>
              <a:t>Quick Response</a:t>
            </a:r>
            <a:endParaRPr lang="en-US" altLang="zh-TW" sz="260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10.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不断且快速的</a:t>
            </a:r>
            <a:r>
              <a:rPr lang="en-US" altLang="zh-TW" sz="2600" dirty="0">
                <a:latin typeface="Arial" panose="020B0604020202020204" pitchFamily="34" charset="0"/>
                <a:ea typeface="DFKai-SB" pitchFamily="65" charset="-120"/>
              </a:rPr>
              <a:t>Cost Down</a:t>
            </a:r>
            <a:r>
              <a:rPr lang="zh-TW" altLang="en-US" sz="2600" dirty="0">
                <a:latin typeface="Arial" panose="020B0604020202020204" pitchFamily="34" charset="0"/>
                <a:ea typeface="DFKai-SB" pitchFamily="65" charset="-120"/>
              </a:rPr>
              <a:t>压力</a:t>
            </a:r>
            <a:endParaRPr lang="zh-TW" altLang="en-US" sz="2600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CN" sz="2600">
                <a:latin typeface="Arial" panose="020B0604020202020204" pitchFamily="34" charset="0"/>
                <a:ea typeface="DFKai-SB" pitchFamily="65" charset="-120"/>
              </a:rPr>
              <a:t>11.</a:t>
            </a:r>
            <a:r>
              <a:rPr lang="zh-CN" altLang="en-US" sz="2600" dirty="0">
                <a:latin typeface="Arial" panose="020B0604020202020204" pitchFamily="34" charset="0"/>
                <a:ea typeface="DFKai-SB" pitchFamily="65" charset="-120"/>
              </a:rPr>
              <a:t>不断出现的新技术与个性化需求</a:t>
            </a:r>
            <a:endParaRPr lang="zh-TW" altLang="en-US" sz="2600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0694">
                                            <p:txEl>
                                              <p:charRg st="0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5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70694">
                                            <p:txEl>
                                              <p:charRg st="15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44" end="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70694">
                                            <p:txEl>
                                              <p:charRg st="44" end="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84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0694">
                                            <p:txEl>
                                              <p:charRg st="84" end="1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0694">
                                            <p:txEl>
                                              <p:charRg st="132" end="1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48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0694">
                                            <p:txEl>
                                              <p:charRg st="148" end="1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65" end="1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0694">
                                            <p:txEl>
                                              <p:charRg st="165" end="1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75" end="1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0694">
                                            <p:txEl>
                                              <p:charRg st="175" end="1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185" end="2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0694">
                                            <p:txEl>
                                              <p:charRg st="185" end="2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209" end="2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70694">
                                            <p:txEl>
                                              <p:charRg st="209" end="2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4">
                                            <p:txEl>
                                              <p:charRg st="230" end="2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0694">
                                            <p:txEl>
                                              <p:charRg st="230" end="2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4" grpId="0" advAuto="100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2097" name="文本框 683009"/>
          <p:cNvSpPr txBox="1"/>
          <p:nvPr/>
        </p:nvSpPr>
        <p:spPr>
          <a:xfrm>
            <a:off x="1447800" y="1219200"/>
            <a:ext cx="5984875" cy="526224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1.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建构公司内、外人脉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a.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对外→建立个人与企业之采购网络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对内→展开跨机能活动小组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2.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提升管理技能→成为企业顾问师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a.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业务管理技巧</a:t>
            </a:r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(Cost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、</a:t>
            </a:r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Quality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、</a:t>
            </a:r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Delivery)</a:t>
            </a:r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b.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协力厂商管理技巧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c.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培养业务改善能力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3.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发展策略采购能力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4.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提升信息科技的应用能力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5.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成为公司内部的对外天线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CN" sz="2400" b="1">
                <a:latin typeface="Arial" panose="020B0604020202020204" pitchFamily="34" charset="0"/>
                <a:ea typeface="DFKai-SB" pitchFamily="65" charset="-120"/>
              </a:rPr>
              <a:t>6.</a:t>
            </a:r>
            <a:r>
              <a:rPr lang="zh-CN" altLang="en-US" sz="2400" b="1" dirty="0">
                <a:latin typeface="Arial" panose="020B0604020202020204" pitchFamily="34" charset="0"/>
                <a:ea typeface="DFKai-SB" pitchFamily="65" charset="-120"/>
              </a:rPr>
              <a:t>提升个人的贡献度</a:t>
            </a:r>
            <a:endParaRPr lang="zh-CN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algn="l"/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7.Benchmarking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，终身学习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pPr marL="0" lvl="1" algn="l"/>
            <a:r>
              <a:rPr lang="en-US" altLang="zh-TW" sz="2400" b="1">
                <a:latin typeface="Arial" panose="020B0604020202020204" pitchFamily="34" charset="0"/>
                <a:ea typeface="DFKai-SB" pitchFamily="65" charset="-120"/>
              </a:rPr>
              <a:t>8.</a:t>
            </a:r>
            <a:r>
              <a:rPr lang="zh-CN" altLang="en-US" sz="2400" b="1" dirty="0">
                <a:latin typeface="仿宋_GB2312" pitchFamily="49" charset="-122"/>
                <a:ea typeface="仿宋_GB2312" pitchFamily="49" charset="-122"/>
                <a:sym typeface="+mn-ea"/>
              </a:rPr>
              <a:t>加微信领取更多采购资料</a:t>
            </a:r>
            <a:r>
              <a:rPr lang="en-US" altLang="zh-CN" sz="2400" b="1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en-US" altLang="zh-CN" sz="2400" b="1" dirty="0">
              <a:latin typeface="仿宋_GB2312" pitchFamily="49" charset="-122"/>
              <a:ea typeface="仿宋_GB2312" pitchFamily="49" charset="-122"/>
            </a:endParaRPr>
          </a:p>
          <a:p>
            <a:endParaRPr lang="en-US" altLang="zh-TW" sz="2400" b="1">
              <a:latin typeface="Arial" panose="020B0604020202020204" pitchFamily="34" charset="0"/>
              <a:ea typeface="DFKai-SB" pitchFamily="65" charset="-120"/>
            </a:endParaRPr>
          </a:p>
        </p:txBody>
      </p:sp>
      <p:pic>
        <p:nvPicPr>
          <p:cNvPr id="132098" name="图片 683010" descr="BD13730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4572000"/>
            <a:ext cx="1752600" cy="1752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2099" name="标题 683013"/>
          <p:cNvSpPr>
            <a:spLocks noGrp="1"/>
          </p:cNvSpPr>
          <p:nvPr>
            <p:ph type="title" idx="4294967295"/>
          </p:nvPr>
        </p:nvSpPr>
        <p:spPr>
          <a:xfrm>
            <a:off x="685800" y="152400"/>
            <a:ext cx="7772400" cy="1143000"/>
          </a:xfrm>
        </p:spPr>
        <p:txBody>
          <a:bodyPr anchor="b" anchorCtr="0"/>
          <a:p>
            <a:r>
              <a:rPr lang="en-US" altLang="zh-CN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e </a:t>
            </a:r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时代的采购重点方向</a:t>
            </a:r>
            <a:endParaRPr lang="en-US" altLang="zh-TW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5" name="文本框 681985"/>
          <p:cNvSpPr txBox="1"/>
          <p:nvPr/>
        </p:nvSpPr>
        <p:spPr>
          <a:xfrm>
            <a:off x="1371600" y="1371600"/>
            <a:ext cx="6584950" cy="41084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P	Paperless thinking		e-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世代的思维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R	Reliable performance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追求有效成果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O	Open-minded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虚心、坦怀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C	Changing management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「变」的管理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U	Usefulness	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有效性的管理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R	Response quickly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快速反应能力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E	e-Tool		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善用信息科技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M	Money machine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创造资源利润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E	Endless resources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资源的无限化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  <a:p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N	Network building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建立网络人脉</a:t>
            </a:r>
            <a:b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</a:br>
            <a:r>
              <a:rPr lang="en-US" altLang="zh-TW" sz="2400" b="1" dirty="0">
                <a:latin typeface="Arial" panose="020B0604020202020204" pitchFamily="34" charset="0"/>
                <a:ea typeface="DFKai-SB" pitchFamily="65" charset="-120"/>
              </a:rPr>
              <a:t>T	Threat avoidance		</a:t>
            </a:r>
            <a:r>
              <a:rPr lang="zh-TW" altLang="en-US" sz="2400" b="1" dirty="0">
                <a:latin typeface="Arial" panose="020B0604020202020204" pitchFamily="34" charset="0"/>
                <a:ea typeface="DFKai-SB" pitchFamily="65" charset="-120"/>
              </a:rPr>
              <a:t>排除生存风险</a:t>
            </a:r>
            <a:endParaRPr lang="zh-TW" altLang="en-US" sz="2400" b="1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4146" name="标题 681987"/>
          <p:cNvSpPr>
            <a:spLocks noGrp="1"/>
          </p:cNvSpPr>
          <p:nvPr>
            <p:ph type="title" idx="4294967295"/>
          </p:nvPr>
        </p:nvSpPr>
        <p:spPr>
          <a:xfrm>
            <a:off x="762000" y="152400"/>
            <a:ext cx="7772400" cy="1143000"/>
          </a:xfrm>
        </p:spPr>
        <p:txBody>
          <a:bodyPr anchor="b" anchorCtr="0"/>
          <a:p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采购</a:t>
            </a:r>
            <a:r>
              <a:rPr lang="en-US" altLang="zh-CN" sz="3500" b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/</a:t>
            </a:r>
            <a:r>
              <a:rPr lang="zh-CN" altLang="en-US" sz="3500" b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</a:rPr>
              <a:t>供应管理应对之道</a:t>
            </a:r>
            <a:endParaRPr lang="en-US" altLang="zh-TW" dirty="0"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6193" name="文本框 698369"/>
          <p:cNvSpPr txBox="1"/>
          <p:nvPr/>
        </p:nvSpPr>
        <p:spPr>
          <a:xfrm>
            <a:off x="2576513" y="2478088"/>
            <a:ext cx="184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6194" name="标题 698370"/>
          <p:cNvSpPr>
            <a:spLocks noGrp="1"/>
          </p:cNvSpPr>
          <p:nvPr>
            <p:ph type="title" idx="4294967295"/>
          </p:nvPr>
        </p:nvSpPr>
        <p:spPr>
          <a:xfrm>
            <a:off x="685800" y="2514600"/>
            <a:ext cx="7162800" cy="914400"/>
          </a:xfrm>
        </p:spPr>
        <p:txBody>
          <a:bodyPr anchor="b" anchorCtr="0"/>
          <a:p>
            <a:r>
              <a:rPr lang="zh-TW" altLang="en-US" sz="4800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  <a:t>十、附录</a:t>
            </a:r>
            <a:br>
              <a:rPr lang="zh-TW" altLang="en-US" sz="4800" b="0" dirty="0">
                <a:solidFill>
                  <a:schemeClr val="tx1"/>
                </a:solidFill>
                <a:latin typeface="仿宋_GB2312" pitchFamily="49" charset="-122"/>
                <a:ea typeface="仿宋_GB2312" pitchFamily="49" charset="-122"/>
              </a:rPr>
            </a:br>
            <a:r>
              <a:rPr lang="zh-CN" altLang="en-US" sz="3500" dirty="0">
                <a:latin typeface="仿宋_GB2312" pitchFamily="49" charset="-122"/>
                <a:ea typeface="仿宋_GB2312" pitchFamily="49" charset="-122"/>
                <a:sym typeface="+mn-ea"/>
              </a:rPr>
              <a:t>加微信领取更多采购资料</a:t>
            </a:r>
            <a:r>
              <a:rPr lang="en-US" altLang="zh-CN" sz="3500" dirty="0">
                <a:latin typeface="仿宋_GB2312" pitchFamily="49" charset="-122"/>
                <a:ea typeface="仿宋_GB2312" pitchFamily="49" charset="-122"/>
                <a:sym typeface="+mn-ea"/>
              </a:rPr>
              <a:t>15311821370</a:t>
            </a:r>
            <a:endParaRPr lang="zh-TW" altLang="en-US" sz="3500" b="0" dirty="0">
              <a:solidFill>
                <a:schemeClr val="tx1"/>
              </a:solidFill>
              <a:latin typeface="仿宋_GB2312" pitchFamily="49" charset="-122"/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8241" name="标题 68608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467600" cy="4572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TW" altLang="en-US" sz="40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中央与地方分工模式</a:t>
            </a:r>
            <a:endParaRPr lang="zh-TW" altLang="en-US" sz="4000" b="0" kern="1200" baseline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38242" name="矩形 686082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43" name="矩形 686083"/>
          <p:cNvSpPr/>
          <p:nvPr/>
        </p:nvSpPr>
        <p:spPr>
          <a:xfrm>
            <a:off x="515938" y="1981200"/>
            <a:ext cx="2381250" cy="931863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44" name="矩形 686084"/>
          <p:cNvSpPr/>
          <p:nvPr/>
        </p:nvSpPr>
        <p:spPr>
          <a:xfrm>
            <a:off x="3389313" y="1981200"/>
            <a:ext cx="2382837" cy="931863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45" name="矩形 686085"/>
          <p:cNvSpPr/>
          <p:nvPr/>
        </p:nvSpPr>
        <p:spPr>
          <a:xfrm>
            <a:off x="874713" y="2159000"/>
            <a:ext cx="1733550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Decentralized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46" name="矩形 686086"/>
          <p:cNvSpPr/>
          <p:nvPr/>
        </p:nvSpPr>
        <p:spPr>
          <a:xfrm>
            <a:off x="1160463" y="2501900"/>
            <a:ext cx="1157287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Sourcing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47" name="矩形 686087"/>
          <p:cNvSpPr/>
          <p:nvPr/>
        </p:nvSpPr>
        <p:spPr>
          <a:xfrm>
            <a:off x="3867150" y="2159000"/>
            <a:ext cx="1436688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48" name="矩形 686088"/>
          <p:cNvSpPr/>
          <p:nvPr/>
        </p:nvSpPr>
        <p:spPr>
          <a:xfrm>
            <a:off x="4006850" y="2501900"/>
            <a:ext cx="1157288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Sourcing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49" name="矩形 686089"/>
          <p:cNvSpPr/>
          <p:nvPr/>
        </p:nvSpPr>
        <p:spPr>
          <a:xfrm>
            <a:off x="6229350" y="1981200"/>
            <a:ext cx="2381250" cy="931863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50" name="矩形 686090"/>
          <p:cNvSpPr/>
          <p:nvPr/>
        </p:nvSpPr>
        <p:spPr>
          <a:xfrm>
            <a:off x="6704013" y="2152650"/>
            <a:ext cx="1436687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1" name="矩形 686091"/>
          <p:cNvSpPr/>
          <p:nvPr/>
        </p:nvSpPr>
        <p:spPr>
          <a:xfrm>
            <a:off x="6845300" y="2495550"/>
            <a:ext cx="1157288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Sourcing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2" name="矩形 686092"/>
          <p:cNvSpPr/>
          <p:nvPr/>
        </p:nvSpPr>
        <p:spPr>
          <a:xfrm>
            <a:off x="515938" y="4075113"/>
            <a:ext cx="2381250" cy="933450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53" name="矩形 686093"/>
          <p:cNvSpPr/>
          <p:nvPr/>
        </p:nvSpPr>
        <p:spPr>
          <a:xfrm>
            <a:off x="3389313" y="4075113"/>
            <a:ext cx="2382837" cy="933450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54" name="矩形 686094"/>
          <p:cNvSpPr/>
          <p:nvPr/>
        </p:nvSpPr>
        <p:spPr>
          <a:xfrm>
            <a:off x="874713" y="4248150"/>
            <a:ext cx="1733550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Decentralized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5" name="矩形 686095"/>
          <p:cNvSpPr/>
          <p:nvPr/>
        </p:nvSpPr>
        <p:spPr>
          <a:xfrm>
            <a:off x="1062038" y="4592638"/>
            <a:ext cx="1350962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Fulfillment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6" name="矩形 686096"/>
          <p:cNvSpPr/>
          <p:nvPr/>
        </p:nvSpPr>
        <p:spPr>
          <a:xfrm>
            <a:off x="3867150" y="4248150"/>
            <a:ext cx="1436688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7" name="矩形 686097"/>
          <p:cNvSpPr/>
          <p:nvPr/>
        </p:nvSpPr>
        <p:spPr>
          <a:xfrm>
            <a:off x="3906838" y="4592638"/>
            <a:ext cx="1350962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Fulfillment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58" name="矩形 686098"/>
          <p:cNvSpPr/>
          <p:nvPr/>
        </p:nvSpPr>
        <p:spPr>
          <a:xfrm>
            <a:off x="6229350" y="4075113"/>
            <a:ext cx="2381250" cy="933450"/>
          </a:xfrm>
          <a:prstGeom prst="rect">
            <a:avLst/>
          </a:prstGeom>
          <a:solidFill>
            <a:srgbClr val="D8FFFF"/>
          </a:solidFill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259" name="矩形 686099"/>
          <p:cNvSpPr/>
          <p:nvPr/>
        </p:nvSpPr>
        <p:spPr>
          <a:xfrm>
            <a:off x="6559550" y="4240213"/>
            <a:ext cx="1731963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Decentralized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60" name="矩形 686100"/>
          <p:cNvSpPr/>
          <p:nvPr/>
        </p:nvSpPr>
        <p:spPr>
          <a:xfrm>
            <a:off x="6748463" y="4584700"/>
            <a:ext cx="1349375" cy="32067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t" anchorCtr="0">
            <a:spAutoFit/>
          </a:bodyPr>
          <a:p>
            <a:pPr eaLnBrk="0" hangingPunct="0"/>
            <a:r>
              <a:rPr lang="en-US" altLang="zh-TW" sz="2100" b="1">
                <a:solidFill>
                  <a:srgbClr val="000000"/>
                </a:solidFill>
                <a:latin typeface="Arial" panose="020B0604020202020204" pitchFamily="34" charset="0"/>
                <a:ea typeface="DFKai-SB" pitchFamily="65" charset="-120"/>
              </a:rPr>
              <a:t>Fulfillment</a:t>
            </a:r>
            <a:endParaRPr lang="en-US" altLang="zh-TW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38261" name="任意多边形 686101"/>
          <p:cNvSpPr/>
          <p:nvPr/>
        </p:nvSpPr>
        <p:spPr>
          <a:xfrm>
            <a:off x="1592263" y="3011488"/>
            <a:ext cx="300037" cy="900112"/>
          </a:xfrm>
          <a:custGeom>
            <a:avLst/>
            <a:gdLst/>
            <a:ahLst/>
            <a:cxnLst/>
            <a:pathLst>
              <a:path w="379" h="1132">
                <a:moveTo>
                  <a:pt x="7" y="948"/>
                </a:moveTo>
                <a:lnTo>
                  <a:pt x="84" y="947"/>
                </a:lnTo>
                <a:lnTo>
                  <a:pt x="73" y="193"/>
                </a:lnTo>
                <a:lnTo>
                  <a:pt x="0" y="194"/>
                </a:lnTo>
                <a:lnTo>
                  <a:pt x="187" y="0"/>
                </a:lnTo>
                <a:lnTo>
                  <a:pt x="369" y="187"/>
                </a:lnTo>
                <a:lnTo>
                  <a:pt x="300" y="188"/>
                </a:lnTo>
                <a:lnTo>
                  <a:pt x="294" y="950"/>
                </a:lnTo>
                <a:lnTo>
                  <a:pt x="379" y="948"/>
                </a:lnTo>
                <a:lnTo>
                  <a:pt x="199" y="1132"/>
                </a:lnTo>
                <a:lnTo>
                  <a:pt x="7" y="948"/>
                </a:lnTo>
                <a:close/>
              </a:path>
            </a:pathLst>
          </a:custGeom>
          <a:solidFill>
            <a:srgbClr val="4040D0"/>
          </a:solidFill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8262" name="任意多边形 686102"/>
          <p:cNvSpPr/>
          <p:nvPr/>
        </p:nvSpPr>
        <p:spPr>
          <a:xfrm>
            <a:off x="4335463" y="3011488"/>
            <a:ext cx="298450" cy="900112"/>
          </a:xfrm>
          <a:custGeom>
            <a:avLst/>
            <a:gdLst/>
            <a:ahLst/>
            <a:cxnLst/>
            <a:pathLst>
              <a:path w="378" h="1132">
                <a:moveTo>
                  <a:pt x="6" y="948"/>
                </a:moveTo>
                <a:lnTo>
                  <a:pt x="65" y="947"/>
                </a:lnTo>
                <a:lnTo>
                  <a:pt x="72" y="193"/>
                </a:lnTo>
                <a:lnTo>
                  <a:pt x="0" y="194"/>
                </a:lnTo>
                <a:lnTo>
                  <a:pt x="186" y="0"/>
                </a:lnTo>
                <a:lnTo>
                  <a:pt x="366" y="187"/>
                </a:lnTo>
                <a:lnTo>
                  <a:pt x="298" y="188"/>
                </a:lnTo>
                <a:lnTo>
                  <a:pt x="312" y="950"/>
                </a:lnTo>
                <a:lnTo>
                  <a:pt x="378" y="948"/>
                </a:lnTo>
                <a:lnTo>
                  <a:pt x="198" y="1132"/>
                </a:lnTo>
                <a:lnTo>
                  <a:pt x="6" y="948"/>
                </a:lnTo>
                <a:close/>
              </a:path>
            </a:pathLst>
          </a:custGeom>
          <a:solidFill>
            <a:srgbClr val="4040D0"/>
          </a:solidFill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8263" name="任意多边形 686103"/>
          <p:cNvSpPr/>
          <p:nvPr/>
        </p:nvSpPr>
        <p:spPr>
          <a:xfrm>
            <a:off x="7250113" y="3011488"/>
            <a:ext cx="301625" cy="900112"/>
          </a:xfrm>
          <a:custGeom>
            <a:avLst/>
            <a:gdLst/>
            <a:ahLst/>
            <a:cxnLst/>
            <a:pathLst>
              <a:path w="379" h="1132">
                <a:moveTo>
                  <a:pt x="8" y="948"/>
                </a:moveTo>
                <a:lnTo>
                  <a:pt x="83" y="947"/>
                </a:lnTo>
                <a:lnTo>
                  <a:pt x="72" y="193"/>
                </a:lnTo>
                <a:lnTo>
                  <a:pt x="0" y="194"/>
                </a:lnTo>
                <a:lnTo>
                  <a:pt x="188" y="0"/>
                </a:lnTo>
                <a:lnTo>
                  <a:pt x="367" y="187"/>
                </a:lnTo>
                <a:lnTo>
                  <a:pt x="299" y="188"/>
                </a:lnTo>
                <a:lnTo>
                  <a:pt x="293" y="950"/>
                </a:lnTo>
                <a:lnTo>
                  <a:pt x="379" y="948"/>
                </a:lnTo>
                <a:lnTo>
                  <a:pt x="198" y="1132"/>
                </a:lnTo>
                <a:lnTo>
                  <a:pt x="8" y="948"/>
                </a:lnTo>
                <a:close/>
              </a:path>
            </a:pathLst>
          </a:custGeom>
          <a:solidFill>
            <a:srgbClr val="4040D0"/>
          </a:solidFill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 spd="slow">
    <p:cut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289" name="标题 688129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en-US" altLang="zh-TW" sz="4000" b="0" kern="1200" baseline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PRODUCT PORTFOLIO</a:t>
            </a:r>
            <a:endParaRPr lang="en-US" altLang="zh-TW" sz="4000" b="0" kern="1200" baseline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40290" name="矩形 688130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291" name="矩形 688131"/>
          <p:cNvSpPr/>
          <p:nvPr/>
        </p:nvSpPr>
        <p:spPr>
          <a:xfrm>
            <a:off x="1447800" y="1219200"/>
            <a:ext cx="6553200" cy="487680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2" name="直接连接符 688132"/>
          <p:cNvSpPr/>
          <p:nvPr/>
        </p:nvSpPr>
        <p:spPr>
          <a:xfrm>
            <a:off x="1447800" y="3657600"/>
            <a:ext cx="6553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293" name="直接连接符 688133"/>
          <p:cNvSpPr/>
          <p:nvPr/>
        </p:nvSpPr>
        <p:spPr>
          <a:xfrm>
            <a:off x="4724400" y="1219200"/>
            <a:ext cx="0" cy="4876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294" name="文本框 688134"/>
          <p:cNvSpPr txBox="1"/>
          <p:nvPr/>
        </p:nvSpPr>
        <p:spPr>
          <a:xfrm>
            <a:off x="1524000" y="1331913"/>
            <a:ext cx="27876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LEVERAGE PRODUCTS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5" name="文本框 688135"/>
          <p:cNvSpPr txBox="1"/>
          <p:nvPr/>
        </p:nvSpPr>
        <p:spPr>
          <a:xfrm>
            <a:off x="4800600" y="1333500"/>
            <a:ext cx="28511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STRATEGIC PRODUCTS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6" name="文本框 688136"/>
          <p:cNvSpPr txBox="1"/>
          <p:nvPr/>
        </p:nvSpPr>
        <p:spPr>
          <a:xfrm>
            <a:off x="1524000" y="3670300"/>
            <a:ext cx="25590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ROUTINE PRODUCTS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7" name="文本框 688137"/>
          <p:cNvSpPr txBox="1"/>
          <p:nvPr/>
        </p:nvSpPr>
        <p:spPr>
          <a:xfrm>
            <a:off x="4794250" y="3671888"/>
            <a:ext cx="30924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BOTTLENECK PRODUCTS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8" name="文本框 688138"/>
          <p:cNvSpPr txBox="1"/>
          <p:nvPr/>
        </p:nvSpPr>
        <p:spPr>
          <a:xfrm>
            <a:off x="1814513" y="1660525"/>
            <a:ext cx="2111375" cy="8255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Alternative sources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of supply available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Substitution possible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299" name="文本框 688139"/>
          <p:cNvSpPr txBox="1"/>
          <p:nvPr/>
        </p:nvSpPr>
        <p:spPr>
          <a:xfrm>
            <a:off x="5049838" y="1663700"/>
            <a:ext cx="2451100" cy="8255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Critical for product’s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cost price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Dependence on supplier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0" name="文本框 688140"/>
          <p:cNvSpPr txBox="1"/>
          <p:nvPr/>
        </p:nvSpPr>
        <p:spPr>
          <a:xfrm>
            <a:off x="1828800" y="3971925"/>
            <a:ext cx="2462213" cy="8255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Large product variety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High logistics complexity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Labor intensive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1" name="文本框 688141"/>
          <p:cNvSpPr txBox="1"/>
          <p:nvPr/>
        </p:nvSpPr>
        <p:spPr>
          <a:xfrm>
            <a:off x="5065713" y="3975100"/>
            <a:ext cx="2058987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Monopolistic market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Large entry barriers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2" name="文本框 688142"/>
          <p:cNvSpPr txBox="1"/>
          <p:nvPr/>
        </p:nvSpPr>
        <p:spPr>
          <a:xfrm>
            <a:off x="1827213" y="2971800"/>
            <a:ext cx="21399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Competitive bidding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3" name="文本框 688143"/>
          <p:cNvSpPr txBox="1"/>
          <p:nvPr/>
        </p:nvSpPr>
        <p:spPr>
          <a:xfrm>
            <a:off x="5029200" y="2971800"/>
            <a:ext cx="2125663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Performance based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partnership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4" name="文本框 688144"/>
          <p:cNvSpPr txBox="1"/>
          <p:nvPr/>
        </p:nvSpPr>
        <p:spPr>
          <a:xfrm>
            <a:off x="1828800" y="5486400"/>
            <a:ext cx="2374900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Systems contracting+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e-Commerce solutions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5" name="文本框 688145"/>
          <p:cNvSpPr txBox="1"/>
          <p:nvPr/>
        </p:nvSpPr>
        <p:spPr>
          <a:xfrm>
            <a:off x="5030788" y="5486400"/>
            <a:ext cx="2460625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Secure supply + search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For alternatives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6" name="文本框 688146"/>
          <p:cNvSpPr txBox="1"/>
          <p:nvPr/>
        </p:nvSpPr>
        <p:spPr>
          <a:xfrm>
            <a:off x="838200" y="1035050"/>
            <a:ext cx="63500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High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7" name="文本框 688147"/>
          <p:cNvSpPr txBox="1"/>
          <p:nvPr/>
        </p:nvSpPr>
        <p:spPr>
          <a:xfrm>
            <a:off x="7467600" y="6140450"/>
            <a:ext cx="63500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High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8" name="文本框 688148"/>
          <p:cNvSpPr txBox="1"/>
          <p:nvPr/>
        </p:nvSpPr>
        <p:spPr>
          <a:xfrm>
            <a:off x="1371600" y="6134100"/>
            <a:ext cx="5905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Low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09" name="文本框 688149"/>
          <p:cNvSpPr txBox="1"/>
          <p:nvPr/>
        </p:nvSpPr>
        <p:spPr>
          <a:xfrm>
            <a:off x="825500" y="5842000"/>
            <a:ext cx="5905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Low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10" name="文本框 688150"/>
          <p:cNvSpPr txBox="1"/>
          <p:nvPr/>
        </p:nvSpPr>
        <p:spPr>
          <a:xfrm>
            <a:off x="3854450" y="6116638"/>
            <a:ext cx="1708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SUPPLY RISK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11" name="文本框 688151"/>
          <p:cNvSpPr txBox="1"/>
          <p:nvPr/>
        </p:nvSpPr>
        <p:spPr>
          <a:xfrm rot="-5400000">
            <a:off x="-266700" y="3124200"/>
            <a:ext cx="25463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IMPACT ON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FINANCIAL RESULTS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0312" name="下箭头 688152"/>
          <p:cNvSpPr/>
          <p:nvPr/>
        </p:nvSpPr>
        <p:spPr>
          <a:xfrm>
            <a:off x="2819400" y="49530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13" name="下箭头 688153"/>
          <p:cNvSpPr/>
          <p:nvPr/>
        </p:nvSpPr>
        <p:spPr>
          <a:xfrm>
            <a:off x="6096000" y="49530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14" name="下箭头 688154"/>
          <p:cNvSpPr/>
          <p:nvPr/>
        </p:nvSpPr>
        <p:spPr>
          <a:xfrm>
            <a:off x="2819400" y="25146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0315" name="下箭头 688155"/>
          <p:cNvSpPr/>
          <p:nvPr/>
        </p:nvSpPr>
        <p:spPr>
          <a:xfrm>
            <a:off x="6096000" y="25146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2337" name="标题 690177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en-US" altLang="zh-TW" sz="4000" b="0" kern="1200" baseline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SUPPLIER PORTFOLIO</a:t>
            </a:r>
            <a:endParaRPr lang="en-US" altLang="zh-TW" sz="4000" b="0" kern="1200" baseline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42338" name="矩形 690178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2339" name="矩形 690179"/>
          <p:cNvSpPr/>
          <p:nvPr/>
        </p:nvSpPr>
        <p:spPr>
          <a:xfrm>
            <a:off x="1447800" y="1219200"/>
            <a:ext cx="6553200" cy="487680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endParaRPr lang="zh-CN" altLang="en-US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0" name="直接连接符 690180"/>
          <p:cNvSpPr/>
          <p:nvPr/>
        </p:nvSpPr>
        <p:spPr>
          <a:xfrm>
            <a:off x="1447800" y="3657600"/>
            <a:ext cx="6553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341" name="直接连接符 690181"/>
          <p:cNvSpPr/>
          <p:nvPr/>
        </p:nvSpPr>
        <p:spPr>
          <a:xfrm>
            <a:off x="4724400" y="1219200"/>
            <a:ext cx="0" cy="4876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342" name="文本框 690182"/>
          <p:cNvSpPr txBox="1"/>
          <p:nvPr/>
        </p:nvSpPr>
        <p:spPr>
          <a:xfrm>
            <a:off x="1524000" y="1331913"/>
            <a:ext cx="28003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LEVERAGE SUPPLIERS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3" name="文本框 690183"/>
          <p:cNvSpPr txBox="1"/>
          <p:nvPr/>
        </p:nvSpPr>
        <p:spPr>
          <a:xfrm>
            <a:off x="4800600" y="1333500"/>
            <a:ext cx="28638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STRATEGIC SUPPLIERS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4" name="文本框 690184"/>
          <p:cNvSpPr txBox="1"/>
          <p:nvPr/>
        </p:nvSpPr>
        <p:spPr>
          <a:xfrm>
            <a:off x="1524000" y="3670300"/>
            <a:ext cx="25717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ROUTINE SUPPLIERS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5" name="文本框 690185"/>
          <p:cNvSpPr txBox="1"/>
          <p:nvPr/>
        </p:nvSpPr>
        <p:spPr>
          <a:xfrm>
            <a:off x="4794250" y="3671888"/>
            <a:ext cx="3105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BOTTLENECK SUPPLIERS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6" name="文本框 690186"/>
          <p:cNvSpPr txBox="1"/>
          <p:nvPr/>
        </p:nvSpPr>
        <p:spPr>
          <a:xfrm>
            <a:off x="1814513" y="1660525"/>
            <a:ext cx="2114550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Many competitors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Commodity products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7" name="文本框 690187"/>
          <p:cNvSpPr txBox="1"/>
          <p:nvPr/>
        </p:nvSpPr>
        <p:spPr>
          <a:xfrm>
            <a:off x="5049838" y="1663700"/>
            <a:ext cx="1933575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Market leaders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Specific know-how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8" name="文本框 690188"/>
          <p:cNvSpPr txBox="1"/>
          <p:nvPr/>
        </p:nvSpPr>
        <p:spPr>
          <a:xfrm>
            <a:off x="1828800" y="3971925"/>
            <a:ext cx="2093913" cy="8255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Large supply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Many suppliers with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dependent position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49" name="文本框 690189"/>
          <p:cNvSpPr txBox="1"/>
          <p:nvPr/>
        </p:nvSpPr>
        <p:spPr>
          <a:xfrm>
            <a:off x="5065713" y="3975100"/>
            <a:ext cx="2286000" cy="82550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Technology leaders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buChar char="-"/>
            </a:pPr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Few, if any, alternative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>
                <a:latin typeface="Arial" panose="020B0604020202020204" pitchFamily="34" charset="0"/>
                <a:ea typeface="DFKai-SB" pitchFamily="65" charset="-120"/>
              </a:rPr>
              <a:t>suppliers</a:t>
            </a:r>
            <a:endParaRPr lang="en-US" altLang="zh-TW" sz="16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0" name="文本框 690190"/>
          <p:cNvSpPr txBox="1"/>
          <p:nvPr/>
        </p:nvSpPr>
        <p:spPr>
          <a:xfrm>
            <a:off x="1827213" y="2971800"/>
            <a:ext cx="1900237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Buyer dominated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segment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1" name="文本框 690191"/>
          <p:cNvSpPr txBox="1"/>
          <p:nvPr/>
        </p:nvSpPr>
        <p:spPr>
          <a:xfrm>
            <a:off x="5029200" y="2971800"/>
            <a:ext cx="2884488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Balance of power may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differ among buyer-supplier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2" name="文本框 690192"/>
          <p:cNvSpPr txBox="1"/>
          <p:nvPr/>
        </p:nvSpPr>
        <p:spPr>
          <a:xfrm>
            <a:off x="1828800" y="5486400"/>
            <a:ext cx="2024063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Reduce number of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suppliers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3" name="文本框 690193"/>
          <p:cNvSpPr txBox="1"/>
          <p:nvPr/>
        </p:nvSpPr>
        <p:spPr>
          <a:xfrm>
            <a:off x="5030788" y="5486400"/>
            <a:ext cx="2138362" cy="581025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Supplier dominated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sz="1600" b="1" i="1">
                <a:latin typeface="Arial" panose="020B0604020202020204" pitchFamily="34" charset="0"/>
                <a:ea typeface="DFKai-SB" pitchFamily="65" charset="-120"/>
              </a:rPr>
              <a:t>segment</a:t>
            </a:r>
            <a:endParaRPr lang="en-US" altLang="zh-TW" sz="1600" b="1" i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4" name="文本框 690194"/>
          <p:cNvSpPr txBox="1"/>
          <p:nvPr/>
        </p:nvSpPr>
        <p:spPr>
          <a:xfrm>
            <a:off x="838200" y="1035050"/>
            <a:ext cx="63500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High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5" name="文本框 690195"/>
          <p:cNvSpPr txBox="1"/>
          <p:nvPr/>
        </p:nvSpPr>
        <p:spPr>
          <a:xfrm>
            <a:off x="7467600" y="6140450"/>
            <a:ext cx="63500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High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6" name="文本框 690196"/>
          <p:cNvSpPr txBox="1"/>
          <p:nvPr/>
        </p:nvSpPr>
        <p:spPr>
          <a:xfrm>
            <a:off x="1371600" y="6134100"/>
            <a:ext cx="5905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Low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7" name="文本框 690197"/>
          <p:cNvSpPr txBox="1"/>
          <p:nvPr/>
        </p:nvSpPr>
        <p:spPr>
          <a:xfrm>
            <a:off x="825500" y="5842000"/>
            <a:ext cx="590550" cy="3365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600" b="1">
                <a:latin typeface="Arial" panose="020B0604020202020204" pitchFamily="34" charset="0"/>
                <a:ea typeface="DFKai-SB" pitchFamily="65" charset="-120"/>
              </a:rPr>
              <a:t>Low</a:t>
            </a:r>
            <a:endParaRPr lang="en-US" altLang="zh-TW" sz="1600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8" name="文本框 690198"/>
          <p:cNvSpPr txBox="1"/>
          <p:nvPr/>
        </p:nvSpPr>
        <p:spPr>
          <a:xfrm>
            <a:off x="3854450" y="6116638"/>
            <a:ext cx="1708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SUPPLY RISK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59" name="文本框 690199"/>
          <p:cNvSpPr txBox="1"/>
          <p:nvPr/>
        </p:nvSpPr>
        <p:spPr>
          <a:xfrm rot="-5400000">
            <a:off x="-361950" y="3027363"/>
            <a:ext cx="27368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SUPPLIER IMPACT ON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en-US" altLang="zh-TW" b="1">
                <a:latin typeface="Arial" panose="020B0604020202020204" pitchFamily="34" charset="0"/>
                <a:ea typeface="DFKai-SB" pitchFamily="65" charset="-120"/>
              </a:rPr>
              <a:t>FINANCIAL RESULTS</a:t>
            </a:r>
            <a:endParaRPr lang="en-US" altLang="zh-TW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2360" name="下箭头 690200"/>
          <p:cNvSpPr/>
          <p:nvPr/>
        </p:nvSpPr>
        <p:spPr>
          <a:xfrm>
            <a:off x="2819400" y="49530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2361" name="下箭头 690201"/>
          <p:cNvSpPr/>
          <p:nvPr/>
        </p:nvSpPr>
        <p:spPr>
          <a:xfrm>
            <a:off x="6096000" y="49530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2362" name="下箭头 690202"/>
          <p:cNvSpPr/>
          <p:nvPr/>
        </p:nvSpPr>
        <p:spPr>
          <a:xfrm>
            <a:off x="2819400" y="25146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2363" name="下箭头 690203"/>
          <p:cNvSpPr/>
          <p:nvPr/>
        </p:nvSpPr>
        <p:spPr>
          <a:xfrm>
            <a:off x="6096000" y="2514600"/>
            <a:ext cx="304800" cy="381000"/>
          </a:xfrm>
          <a:prstGeom prst="down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ut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4385" name="标题 692225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1430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32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商务价值链与相关术语的定义</a:t>
            </a:r>
            <a:br>
              <a:rPr lang="zh-CN" altLang="en-US" sz="32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</a:br>
            <a:endParaRPr lang="en-US" altLang="zh-TW" sz="32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44386" name="矩形 692226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87" name="五边形 692227"/>
          <p:cNvSpPr/>
          <p:nvPr/>
        </p:nvSpPr>
        <p:spPr>
          <a:xfrm>
            <a:off x="304800" y="1447800"/>
            <a:ext cx="1676400" cy="838200"/>
          </a:xfrm>
          <a:prstGeom prst="homePlate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88" name="燕尾形 692228"/>
          <p:cNvSpPr/>
          <p:nvPr/>
        </p:nvSpPr>
        <p:spPr>
          <a:xfrm>
            <a:off x="1828800" y="1447800"/>
            <a:ext cx="1676400" cy="838200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89" name="燕尾形 692229"/>
          <p:cNvSpPr/>
          <p:nvPr/>
        </p:nvSpPr>
        <p:spPr>
          <a:xfrm>
            <a:off x="3048000" y="1447800"/>
            <a:ext cx="1676400" cy="838200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90" name="燕尾形 692230"/>
          <p:cNvSpPr/>
          <p:nvPr/>
        </p:nvSpPr>
        <p:spPr>
          <a:xfrm>
            <a:off x="4267200" y="1447800"/>
            <a:ext cx="1676400" cy="838200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91" name="燕尾形 692231"/>
          <p:cNvSpPr/>
          <p:nvPr/>
        </p:nvSpPr>
        <p:spPr>
          <a:xfrm>
            <a:off x="5791200" y="1447800"/>
            <a:ext cx="1676400" cy="838200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92" name="燕尾形 692232"/>
          <p:cNvSpPr/>
          <p:nvPr/>
        </p:nvSpPr>
        <p:spPr>
          <a:xfrm>
            <a:off x="7162800" y="1447800"/>
            <a:ext cx="1676400" cy="838200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 w="12700" cap="flat" cmpd="sng">
            <a:solidFill>
              <a:srgbClr val="0000CC"/>
            </a:solidFill>
            <a:prstDash val="solid"/>
            <a:miter/>
            <a:headEnd type="none" w="sm" len="sm"/>
            <a:tailEnd type="none" w="sm" len="sm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393" name="直接连接符 692233"/>
          <p:cNvSpPr/>
          <p:nvPr/>
        </p:nvSpPr>
        <p:spPr>
          <a:xfrm>
            <a:off x="1828800" y="2895600"/>
            <a:ext cx="19050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4" name="直接连接符 692234"/>
          <p:cNvSpPr/>
          <p:nvPr/>
        </p:nvSpPr>
        <p:spPr>
          <a:xfrm>
            <a:off x="3657600" y="2895600"/>
            <a:ext cx="27432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5" name="直接连接符 692235"/>
          <p:cNvSpPr/>
          <p:nvPr/>
        </p:nvSpPr>
        <p:spPr>
          <a:xfrm>
            <a:off x="1828800" y="3581400"/>
            <a:ext cx="45720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6" name="直接连接符 692236"/>
          <p:cNvSpPr/>
          <p:nvPr/>
        </p:nvSpPr>
        <p:spPr>
          <a:xfrm>
            <a:off x="685800" y="4267200"/>
            <a:ext cx="70104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7" name="直接连接符 692237"/>
          <p:cNvSpPr/>
          <p:nvPr/>
        </p:nvSpPr>
        <p:spPr>
          <a:xfrm>
            <a:off x="685800" y="4953000"/>
            <a:ext cx="30480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8" name="直接连接符 692238"/>
          <p:cNvSpPr/>
          <p:nvPr/>
        </p:nvSpPr>
        <p:spPr>
          <a:xfrm>
            <a:off x="3657600" y="4953000"/>
            <a:ext cx="49530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399" name="直接连接符 692239"/>
          <p:cNvSpPr/>
          <p:nvPr/>
        </p:nvSpPr>
        <p:spPr>
          <a:xfrm>
            <a:off x="685800" y="5638800"/>
            <a:ext cx="79248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triangle" w="med" len="med"/>
            <a:tailEnd type="triangle" w="med" len="med"/>
          </a:ln>
        </p:spPr>
      </p:sp>
      <p:sp>
        <p:nvSpPr>
          <p:cNvPr id="144400" name="文本框 692240"/>
          <p:cNvSpPr txBox="1"/>
          <p:nvPr/>
        </p:nvSpPr>
        <p:spPr>
          <a:xfrm>
            <a:off x="2786063" y="5181600"/>
            <a:ext cx="3690937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价值链管理（</a:t>
            </a:r>
            <a:r>
              <a:rPr lang="en-US" altLang="zh-TW" b="1" dirty="0">
                <a:latin typeface="Arial" panose="020B0604020202020204" pitchFamily="34" charset="0"/>
                <a:ea typeface="DFKai-SB" pitchFamily="65" charset="-120"/>
              </a:rPr>
              <a:t>Value chain management</a:t>
            </a:r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）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1" name="文本框 692241"/>
          <p:cNvSpPr txBox="1"/>
          <p:nvPr/>
        </p:nvSpPr>
        <p:spPr>
          <a:xfrm>
            <a:off x="1416050" y="4510088"/>
            <a:ext cx="13271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b="1" dirty="0">
                <a:latin typeface="Arial" panose="020B0604020202020204" pitchFamily="34" charset="0"/>
                <a:ea typeface="DFKai-SB" pitchFamily="65" charset="-120"/>
              </a:rPr>
              <a:t>需求链管理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2" name="文本框 692242"/>
          <p:cNvSpPr txBox="1"/>
          <p:nvPr/>
        </p:nvSpPr>
        <p:spPr>
          <a:xfrm>
            <a:off x="5149850" y="4495800"/>
            <a:ext cx="13271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b="1" dirty="0">
                <a:latin typeface="Arial" panose="020B0604020202020204" pitchFamily="34" charset="0"/>
                <a:ea typeface="DFKai-SB" pitchFamily="65" charset="-120"/>
              </a:rPr>
              <a:t>供应链管理</a:t>
            </a:r>
            <a:endParaRPr lang="en-US" altLang="zh-TW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3" name="文本框 692243"/>
          <p:cNvSpPr txBox="1"/>
          <p:nvPr/>
        </p:nvSpPr>
        <p:spPr>
          <a:xfrm>
            <a:off x="3657600" y="3810000"/>
            <a:ext cx="2855913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商业勤务（</a:t>
            </a:r>
            <a:r>
              <a:rPr lang="en-US" altLang="zh-TW" b="1" dirty="0">
                <a:latin typeface="Arial" panose="020B0604020202020204" pitchFamily="34" charset="0"/>
                <a:ea typeface="DFKai-SB" pitchFamily="65" charset="-120"/>
              </a:rPr>
              <a:t>Business logistics</a:t>
            </a:r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）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4" name="文本框 692244"/>
          <p:cNvSpPr txBox="1"/>
          <p:nvPr/>
        </p:nvSpPr>
        <p:spPr>
          <a:xfrm>
            <a:off x="2706688" y="3124200"/>
            <a:ext cx="3228975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勤务管理（</a:t>
            </a:r>
            <a:r>
              <a:rPr lang="en-US" altLang="zh-TW" b="1" dirty="0">
                <a:latin typeface="Arial" panose="020B0604020202020204" pitchFamily="34" charset="0"/>
                <a:ea typeface="DFKai-SB" pitchFamily="65" charset="-120"/>
              </a:rPr>
              <a:t>Logistics management</a:t>
            </a:r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）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5" name="文本框 692245"/>
          <p:cNvSpPr txBox="1"/>
          <p:nvPr/>
        </p:nvSpPr>
        <p:spPr>
          <a:xfrm>
            <a:off x="4464050" y="24384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物料管理</a:t>
            </a:r>
            <a:endParaRPr lang="zh-TW" altLang="en-US" sz="14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6" name="文本框 692246"/>
          <p:cNvSpPr txBox="1"/>
          <p:nvPr/>
        </p:nvSpPr>
        <p:spPr>
          <a:xfrm>
            <a:off x="2178050" y="2438400"/>
            <a:ext cx="10985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实物输配</a:t>
            </a:r>
            <a:endParaRPr lang="zh-TW" altLang="en-US" sz="1400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7" name="文本框 692247"/>
          <p:cNvSpPr txBox="1"/>
          <p:nvPr/>
        </p:nvSpPr>
        <p:spPr>
          <a:xfrm>
            <a:off x="685800" y="1690688"/>
            <a:ext cx="6413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顾客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8" name="文本框 692248"/>
          <p:cNvSpPr txBox="1"/>
          <p:nvPr/>
        </p:nvSpPr>
        <p:spPr>
          <a:xfrm>
            <a:off x="2406650" y="1690688"/>
            <a:ext cx="6413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营销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09" name="文本框 692249"/>
          <p:cNvSpPr txBox="1"/>
          <p:nvPr/>
        </p:nvSpPr>
        <p:spPr>
          <a:xfrm>
            <a:off x="3505200" y="1524000"/>
            <a:ext cx="914400" cy="641350"/>
          </a:xfrm>
          <a:prstGeom prst="rect">
            <a:avLst/>
          </a:prstGeom>
          <a:noFill/>
          <a:ln w="12700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制造与</a:t>
            </a:r>
            <a:endParaRPr lang="zh-TW" altLang="en-US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勤    务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10" name="文本框 692250"/>
          <p:cNvSpPr txBox="1"/>
          <p:nvPr/>
        </p:nvSpPr>
        <p:spPr>
          <a:xfrm>
            <a:off x="4845050" y="1676400"/>
            <a:ext cx="6413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采购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11" name="文本框 692251"/>
          <p:cNvSpPr txBox="1"/>
          <p:nvPr/>
        </p:nvSpPr>
        <p:spPr>
          <a:xfrm>
            <a:off x="6216650" y="1524000"/>
            <a:ext cx="8699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第一阶</a:t>
            </a:r>
            <a:endParaRPr lang="zh-TW" altLang="en-US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供货商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4412" name="文本框 692252"/>
          <p:cNvSpPr txBox="1"/>
          <p:nvPr/>
        </p:nvSpPr>
        <p:spPr>
          <a:xfrm>
            <a:off x="7588250" y="1524000"/>
            <a:ext cx="869950" cy="641350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第二阶</a:t>
            </a:r>
            <a:endParaRPr lang="zh-TW" altLang="en-US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/>
            <a:r>
              <a:rPr lang="zh-TW" altLang="en-US" b="1" dirty="0">
                <a:latin typeface="Arial" panose="020B0604020202020204" pitchFamily="34" charset="0"/>
                <a:ea typeface="DFKai-SB" pitchFamily="65" charset="-120"/>
              </a:rPr>
              <a:t>供货商</a:t>
            </a:r>
            <a:endParaRPr lang="zh-TW" altLang="en-US" b="1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6433" name="任意多边形 694273"/>
          <p:cNvSpPr/>
          <p:nvPr/>
        </p:nvSpPr>
        <p:spPr>
          <a:xfrm>
            <a:off x="1219200" y="3810000"/>
            <a:ext cx="609600" cy="2057400"/>
          </a:xfrm>
          <a:custGeom>
            <a:avLst/>
            <a:gdLst/>
            <a:ahLst/>
            <a:cxnLst/>
            <a:pathLst>
              <a:path w="384" h="1344">
                <a:moveTo>
                  <a:pt x="384" y="0"/>
                </a:moveTo>
                <a:cubicBezTo>
                  <a:pt x="292" y="76"/>
                  <a:pt x="200" y="152"/>
                  <a:pt x="144" y="240"/>
                </a:cubicBezTo>
                <a:cubicBezTo>
                  <a:pt x="88" y="328"/>
                  <a:pt x="72" y="416"/>
                  <a:pt x="48" y="528"/>
                </a:cubicBezTo>
                <a:cubicBezTo>
                  <a:pt x="24" y="640"/>
                  <a:pt x="0" y="808"/>
                  <a:pt x="0" y="912"/>
                </a:cubicBezTo>
                <a:cubicBezTo>
                  <a:pt x="0" y="1016"/>
                  <a:pt x="24" y="1088"/>
                  <a:pt x="48" y="1152"/>
                </a:cubicBezTo>
                <a:cubicBezTo>
                  <a:pt x="72" y="1216"/>
                  <a:pt x="112" y="1264"/>
                  <a:pt x="144" y="1296"/>
                </a:cubicBezTo>
                <a:cubicBezTo>
                  <a:pt x="176" y="1328"/>
                  <a:pt x="208" y="1336"/>
                  <a:pt x="240" y="1344"/>
                </a:cubicBezTo>
              </a:path>
            </a:pathLst>
          </a:custGeom>
          <a:noFill/>
          <a:ln w="12700" cap="rnd" cmpd="sng">
            <a:solidFill>
              <a:schemeClr val="tx1"/>
            </a:solidFill>
            <a:prstDash val="sysDot"/>
            <a:round/>
            <a:headEnd type="none" w="sm" len="sm"/>
            <a:tailEnd type="triangl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46434" name="直接连接符 694274"/>
          <p:cNvSpPr/>
          <p:nvPr/>
        </p:nvSpPr>
        <p:spPr>
          <a:xfrm>
            <a:off x="5410200" y="2616200"/>
            <a:ext cx="457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triangle" w="med" len="sm"/>
            <a:tailEnd type="none" w="med" len="sm"/>
          </a:ln>
        </p:spPr>
      </p:sp>
      <p:sp>
        <p:nvSpPr>
          <p:cNvPr id="146435" name="直接连接符 694275"/>
          <p:cNvSpPr/>
          <p:nvPr/>
        </p:nvSpPr>
        <p:spPr>
          <a:xfrm>
            <a:off x="1790700" y="2971800"/>
            <a:ext cx="0" cy="3810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36" name="标题 694276"/>
          <p:cNvSpPr>
            <a:spLocks noGrp="1"/>
          </p:cNvSpPr>
          <p:nvPr>
            <p:ph type="ctrTitle"/>
          </p:nvPr>
        </p:nvSpPr>
        <p:spPr>
          <a:xfrm>
            <a:off x="838200" y="0"/>
            <a:ext cx="7467600" cy="4572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32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制造规划与管制系统</a:t>
            </a:r>
            <a:endParaRPr lang="en-US" altLang="zh-TW" sz="32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46437" name="矩形 694277"/>
          <p:cNvSpPr/>
          <p:nvPr/>
        </p:nvSpPr>
        <p:spPr>
          <a:xfrm>
            <a:off x="2667000" y="122238"/>
            <a:ext cx="4114800" cy="701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438" name="矩形 694278"/>
          <p:cNvSpPr/>
          <p:nvPr/>
        </p:nvSpPr>
        <p:spPr>
          <a:xfrm>
            <a:off x="6934200" y="6507163"/>
            <a:ext cx="1931988" cy="274637"/>
          </a:xfrm>
          <a:prstGeom prst="rect">
            <a:avLst/>
          </a:prstGeom>
          <a:noFill/>
          <a:ln w="12700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en-US" altLang="zh-TW" sz="1200" err="1">
                <a:latin typeface="Arial" panose="020B0604020202020204" pitchFamily="34" charset="0"/>
                <a:ea typeface="DFKai-SB" pitchFamily="65" charset="-120"/>
              </a:rPr>
              <a:t>Source: ven Wheele</a:t>
            </a:r>
            <a:r>
              <a:rPr lang="en-US" altLang="zh-TW" sz="1200">
                <a:latin typeface="Arial" panose="020B0604020202020204" pitchFamily="34" charset="0"/>
                <a:ea typeface="DFKai-SB" pitchFamily="65" charset="-120"/>
              </a:rPr>
              <a:t> 2000</a:t>
            </a:r>
            <a:endParaRPr lang="en-US" altLang="zh-TW" sz="120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6439" name="矩形 694279"/>
          <p:cNvSpPr/>
          <p:nvPr/>
        </p:nvSpPr>
        <p:spPr>
          <a:xfrm>
            <a:off x="3962400" y="6096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Production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Planning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0" name="矩形 694280"/>
          <p:cNvSpPr/>
          <p:nvPr/>
        </p:nvSpPr>
        <p:spPr>
          <a:xfrm>
            <a:off x="3962400" y="13716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Master Production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Scheduling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1" name="矩形 694281"/>
          <p:cNvSpPr/>
          <p:nvPr/>
        </p:nvSpPr>
        <p:spPr>
          <a:xfrm>
            <a:off x="3962400" y="23622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 err="1">
                <a:latin typeface="Arial Narrow" pitchFamily="34" charset="0"/>
                <a:ea typeface="DFKai-SB" pitchFamily="65" charset="-120"/>
              </a:rPr>
              <a:t>Material Rqmts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Planning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2" name="矩形 694282"/>
          <p:cNvSpPr/>
          <p:nvPr/>
        </p:nvSpPr>
        <p:spPr>
          <a:xfrm>
            <a:off x="3962400" y="31242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Timed-phased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 err="1">
                <a:latin typeface="Arial Narrow" pitchFamily="34" charset="0"/>
                <a:ea typeface="DFKai-SB" pitchFamily="65" charset="-120"/>
              </a:rPr>
              <a:t>Rqmts</a:t>
            </a:r>
            <a:r>
              <a:rPr lang="en-US" altLang="zh-TW" sz="1600">
                <a:latin typeface="Arial Narrow" pitchFamily="34" charset="0"/>
                <a:ea typeface="DFKai-SB" pitchFamily="65" charset="-120"/>
              </a:rPr>
              <a:t> Records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3" name="矩形 694283"/>
          <p:cNvSpPr/>
          <p:nvPr/>
        </p:nvSpPr>
        <p:spPr>
          <a:xfrm>
            <a:off x="3962400" y="38862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Material and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Capacity Plans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4" name="矩形 694284"/>
          <p:cNvSpPr/>
          <p:nvPr/>
        </p:nvSpPr>
        <p:spPr>
          <a:xfrm>
            <a:off x="3962400" y="48768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Purchasing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5" name="矩形 694285"/>
          <p:cNvSpPr/>
          <p:nvPr/>
        </p:nvSpPr>
        <p:spPr>
          <a:xfrm>
            <a:off x="3962400" y="56388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Vendor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Follow-Up Systems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6" name="矩形 694286"/>
          <p:cNvSpPr/>
          <p:nvPr/>
        </p:nvSpPr>
        <p:spPr>
          <a:xfrm>
            <a:off x="1600200" y="56388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Shop-Floor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Control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7" name="矩形 694287"/>
          <p:cNvSpPr/>
          <p:nvPr/>
        </p:nvSpPr>
        <p:spPr>
          <a:xfrm>
            <a:off x="1219200" y="6096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Resource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Planning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8" name="矩形 694288"/>
          <p:cNvSpPr/>
          <p:nvPr/>
        </p:nvSpPr>
        <p:spPr>
          <a:xfrm>
            <a:off x="1219200" y="13716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Rough-Cut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Capacity Planning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49" name="椭圆 694289"/>
          <p:cNvSpPr/>
          <p:nvPr/>
        </p:nvSpPr>
        <p:spPr>
          <a:xfrm>
            <a:off x="1371600" y="2235200"/>
            <a:ext cx="838200" cy="762000"/>
          </a:xfrm>
          <a:prstGeom prst="ellipse">
            <a:avLst/>
          </a:prstGeom>
          <a:solidFill>
            <a:srgbClr val="CCFFFF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Routing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file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50" name="椭圆 694290"/>
          <p:cNvSpPr/>
          <p:nvPr/>
        </p:nvSpPr>
        <p:spPr>
          <a:xfrm>
            <a:off x="2743200" y="2235200"/>
            <a:ext cx="838200" cy="762000"/>
          </a:xfrm>
          <a:prstGeom prst="ellipse">
            <a:avLst/>
          </a:prstGeom>
          <a:solidFill>
            <a:srgbClr val="CCFFFF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Bills Of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Material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51" name="椭圆 694291"/>
          <p:cNvSpPr/>
          <p:nvPr/>
        </p:nvSpPr>
        <p:spPr>
          <a:xfrm>
            <a:off x="5829300" y="2235200"/>
            <a:ext cx="838200" cy="762000"/>
          </a:xfrm>
          <a:prstGeom prst="ellipse">
            <a:avLst/>
          </a:prstGeom>
          <a:solidFill>
            <a:srgbClr val="CCFFFF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Inventory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>
                <a:latin typeface="Arial Narrow" pitchFamily="34" charset="0"/>
                <a:ea typeface="DFKai-SB" pitchFamily="65" charset="-120"/>
              </a:rPr>
              <a:t>Status</a:t>
            </a:r>
            <a:endParaRPr lang="en-US" altLang="zh-TW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52" name="矩形 694292"/>
          <p:cNvSpPr/>
          <p:nvPr/>
        </p:nvSpPr>
        <p:spPr>
          <a:xfrm>
            <a:off x="1600200" y="48768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Order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Release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53" name="矩形 694293"/>
          <p:cNvSpPr/>
          <p:nvPr/>
        </p:nvSpPr>
        <p:spPr>
          <a:xfrm>
            <a:off x="1219200" y="33528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Detailed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Capacity Planning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54" name="直接连接符 694294"/>
          <p:cNvSpPr/>
          <p:nvPr/>
        </p:nvSpPr>
        <p:spPr>
          <a:xfrm>
            <a:off x="2667000" y="876300"/>
            <a:ext cx="1295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55" name="直接连接符 694295"/>
          <p:cNvSpPr/>
          <p:nvPr/>
        </p:nvSpPr>
        <p:spPr>
          <a:xfrm>
            <a:off x="4686300" y="11430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56" name="直接连接符 694296"/>
          <p:cNvSpPr/>
          <p:nvPr/>
        </p:nvSpPr>
        <p:spPr>
          <a:xfrm>
            <a:off x="4686300" y="28956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57" name="直接连接符 694297"/>
          <p:cNvSpPr/>
          <p:nvPr/>
        </p:nvSpPr>
        <p:spPr>
          <a:xfrm>
            <a:off x="4686300" y="36576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58" name="直接连接符 694298"/>
          <p:cNvSpPr/>
          <p:nvPr/>
        </p:nvSpPr>
        <p:spPr>
          <a:xfrm>
            <a:off x="4686300" y="54102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59" name="直接连接符 694299"/>
          <p:cNvSpPr/>
          <p:nvPr/>
        </p:nvSpPr>
        <p:spPr>
          <a:xfrm>
            <a:off x="2349500" y="54102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0" name="直接连接符 694300"/>
          <p:cNvSpPr/>
          <p:nvPr/>
        </p:nvSpPr>
        <p:spPr>
          <a:xfrm>
            <a:off x="4686300" y="61722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1" name="直接连接符 694301"/>
          <p:cNvSpPr/>
          <p:nvPr/>
        </p:nvSpPr>
        <p:spPr>
          <a:xfrm>
            <a:off x="2349500" y="6172200"/>
            <a:ext cx="0" cy="2286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2" name="直接连接符 694302"/>
          <p:cNvSpPr/>
          <p:nvPr/>
        </p:nvSpPr>
        <p:spPr>
          <a:xfrm flipH="1">
            <a:off x="4686300" y="4419600"/>
            <a:ext cx="0" cy="457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3" name="直接连接符 694303"/>
          <p:cNvSpPr/>
          <p:nvPr/>
        </p:nvSpPr>
        <p:spPr>
          <a:xfrm flipH="1">
            <a:off x="4686300" y="1917700"/>
            <a:ext cx="0" cy="4572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4" name="直接连接符 694304"/>
          <p:cNvSpPr/>
          <p:nvPr/>
        </p:nvSpPr>
        <p:spPr>
          <a:xfrm>
            <a:off x="2667000" y="1638300"/>
            <a:ext cx="1295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</p:spPr>
      </p:sp>
      <p:sp>
        <p:nvSpPr>
          <p:cNvPr id="146465" name="矩形 694305"/>
          <p:cNvSpPr/>
          <p:nvPr/>
        </p:nvSpPr>
        <p:spPr>
          <a:xfrm>
            <a:off x="6705600" y="609600"/>
            <a:ext cx="1447800" cy="533400"/>
          </a:xfrm>
          <a:prstGeom prst="rect">
            <a:avLst/>
          </a:prstGeom>
          <a:solidFill>
            <a:srgbClr val="FFFF99"/>
          </a:solidFill>
          <a:ln w="12700" cap="flat" cmpd="sng">
            <a:solidFill>
              <a:schemeClr val="tx1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anchor="ctr" anchorCtr="0"/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Demand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  <a:p>
            <a:pPr algn="ctr" eaLnBrk="0" hangingPunct="0"/>
            <a:r>
              <a:rPr lang="en-US" altLang="zh-TW" sz="1600">
                <a:latin typeface="Arial Narrow" pitchFamily="34" charset="0"/>
                <a:ea typeface="DFKai-SB" pitchFamily="65" charset="-120"/>
              </a:rPr>
              <a:t>Management</a:t>
            </a:r>
            <a:endParaRPr lang="en-US" altLang="zh-TW" sz="1600">
              <a:latin typeface="Arial Narrow" pitchFamily="34" charset="0"/>
              <a:ea typeface="DFKai-SB" pitchFamily="65" charset="-120"/>
            </a:endParaRPr>
          </a:p>
        </p:txBody>
      </p:sp>
      <p:sp>
        <p:nvSpPr>
          <p:cNvPr id="146466" name="直接连接符 694306"/>
          <p:cNvSpPr/>
          <p:nvPr/>
        </p:nvSpPr>
        <p:spPr>
          <a:xfrm>
            <a:off x="5410200" y="876300"/>
            <a:ext cx="1295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triangle" w="med" len="sm"/>
            <a:tailEnd type="none" w="med" len="sm"/>
          </a:ln>
        </p:spPr>
      </p:sp>
      <p:sp>
        <p:nvSpPr>
          <p:cNvPr id="146467" name="直接连接符 694307"/>
          <p:cNvSpPr/>
          <p:nvPr/>
        </p:nvSpPr>
        <p:spPr>
          <a:xfrm>
            <a:off x="3581400" y="2628900"/>
            <a:ext cx="3810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8" name="直接连接符 694308"/>
          <p:cNvSpPr/>
          <p:nvPr/>
        </p:nvSpPr>
        <p:spPr>
          <a:xfrm flipH="1">
            <a:off x="2667000" y="2895600"/>
            <a:ext cx="1752600" cy="685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69" name="直接连接符 694309"/>
          <p:cNvSpPr/>
          <p:nvPr/>
        </p:nvSpPr>
        <p:spPr>
          <a:xfrm>
            <a:off x="2286000" y="3886200"/>
            <a:ext cx="1676400" cy="304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70" name="直接连接符 694310"/>
          <p:cNvSpPr/>
          <p:nvPr/>
        </p:nvSpPr>
        <p:spPr>
          <a:xfrm flipH="1">
            <a:off x="3048000" y="4419600"/>
            <a:ext cx="1295400" cy="685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71" name="直接连接符 694311"/>
          <p:cNvSpPr/>
          <p:nvPr/>
        </p:nvSpPr>
        <p:spPr>
          <a:xfrm flipH="1" flipV="1">
            <a:off x="6248400" y="2971800"/>
            <a:ext cx="0" cy="34290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72" name="直接连接符 694312"/>
          <p:cNvSpPr/>
          <p:nvPr/>
        </p:nvSpPr>
        <p:spPr>
          <a:xfrm>
            <a:off x="2362200" y="6400800"/>
            <a:ext cx="3886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73" name="直接连接符 694313"/>
          <p:cNvSpPr/>
          <p:nvPr/>
        </p:nvSpPr>
        <p:spPr>
          <a:xfrm flipH="1">
            <a:off x="5410200" y="1066800"/>
            <a:ext cx="1295400" cy="3048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sm"/>
          </a:ln>
        </p:spPr>
      </p:sp>
      <p:sp>
        <p:nvSpPr>
          <p:cNvPr id="146474" name="直接连接符 694314"/>
          <p:cNvSpPr/>
          <p:nvPr/>
        </p:nvSpPr>
        <p:spPr>
          <a:xfrm>
            <a:off x="609600" y="2057400"/>
            <a:ext cx="79248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lgDashDotDot"/>
            <a:round/>
            <a:headEnd type="none" w="sm" len="sm"/>
            <a:tailEnd type="none" w="sm" len="sm"/>
          </a:ln>
        </p:spPr>
      </p:sp>
      <p:sp>
        <p:nvSpPr>
          <p:cNvPr id="146475" name="直接连接符 694315"/>
          <p:cNvSpPr/>
          <p:nvPr/>
        </p:nvSpPr>
        <p:spPr>
          <a:xfrm>
            <a:off x="609600" y="4648200"/>
            <a:ext cx="79248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lgDashDotDot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cut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8481" name="标题 231425"/>
          <p:cNvSpPr>
            <a:spLocks noGrp="1"/>
          </p:cNvSpPr>
          <p:nvPr>
            <p:ph type="ctrTitle"/>
          </p:nvPr>
        </p:nvSpPr>
        <p:spPr>
          <a:xfrm>
            <a:off x="1219200" y="76200"/>
            <a:ext cx="6934200" cy="685800"/>
          </a:xfrm>
        </p:spPr>
        <p:txBody>
          <a:bodyPr anchor="b" anchorCtr="0"/>
          <a:p>
            <a:pPr defTabSz="914400">
              <a:buSzTx/>
              <a:buFontTx/>
              <a:buNone/>
            </a:pPr>
            <a:r>
              <a:rPr lang="zh-CN" altLang="en-US" sz="4400" b="0" kern="1200" baseline="0" dirty="0">
                <a:solidFill>
                  <a:srgbClr val="0000CC"/>
                </a:solidFill>
                <a:latin typeface="仿宋_GB2312" pitchFamily="49" charset="-122"/>
                <a:ea typeface="仿宋_GB2312" pitchFamily="49" charset="-122"/>
                <a:cs typeface="+mj-cs"/>
              </a:rPr>
              <a:t>供应市场与厂商之特性分析</a:t>
            </a:r>
            <a:endParaRPr lang="en-US" altLang="zh-TW" sz="4400" b="0" kern="1200" baseline="0" dirty="0">
              <a:solidFill>
                <a:srgbClr val="0000CC"/>
              </a:solidFill>
              <a:latin typeface="仿宋_GB2312" pitchFamily="49" charset="-122"/>
              <a:ea typeface="仿宋_GB2312" pitchFamily="49" charset="-122"/>
              <a:cs typeface="+mj-cs"/>
            </a:endParaRPr>
          </a:p>
        </p:txBody>
      </p:sp>
      <p:sp>
        <p:nvSpPr>
          <p:cNvPr id="148482" name="矩形 231426"/>
          <p:cNvSpPr/>
          <p:nvPr/>
        </p:nvSpPr>
        <p:spPr>
          <a:xfrm>
            <a:off x="2514600" y="152400"/>
            <a:ext cx="4343400" cy="6858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 eaLnBrk="0" hangingPunct="0"/>
            <a:endParaRPr lang="zh-CN" altLang="en-US" sz="3600" b="1" dirty="0">
              <a:latin typeface="Arial" panose="020B0604020202020204" pitchFamily="34" charset="0"/>
              <a:ea typeface="DFKai-SB" pitchFamily="65" charset="-120"/>
            </a:endParaRPr>
          </a:p>
        </p:txBody>
      </p:sp>
      <p:sp>
        <p:nvSpPr>
          <p:cNvPr id="148483" name="矩形 231428"/>
          <p:cNvSpPr/>
          <p:nvPr/>
        </p:nvSpPr>
        <p:spPr>
          <a:xfrm>
            <a:off x="685800" y="220345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ctr" eaLnBrk="0" hangingPunct="0"/>
            <a:r>
              <a:rPr lang="en-US" altLang="zh-TW" sz="4400">
                <a:solidFill>
                  <a:schemeClr val="bg1"/>
                </a:solidFill>
                <a:latin typeface="MingLiU" pitchFamily="49" charset="-120"/>
                <a:ea typeface="MingLiU" pitchFamily="49" charset="-120"/>
              </a:rPr>
              <a:t>KeyMtl Def</a:t>
            </a:r>
            <a:endParaRPr lang="en-US" altLang="zh-TW" sz="4400">
              <a:solidFill>
                <a:schemeClr val="bg1"/>
              </a:solidFill>
              <a:latin typeface="MingLiU" pitchFamily="49" charset="-120"/>
              <a:ea typeface="MingLiU" pitchFamily="49" charset="-120"/>
            </a:endParaRPr>
          </a:p>
        </p:txBody>
      </p:sp>
      <p:sp>
        <p:nvSpPr>
          <p:cNvPr id="148484" name="矩形 231429"/>
          <p:cNvSpPr/>
          <p:nvPr/>
        </p:nvSpPr>
        <p:spPr>
          <a:xfrm>
            <a:off x="1295400" y="914400"/>
            <a:ext cx="6400800" cy="5568950"/>
          </a:xfrm>
          <a:prstGeom prst="rect">
            <a:avLst/>
          </a:prstGeom>
          <a:noFill/>
          <a:ln w="9525">
            <a:noFill/>
          </a:ln>
        </p:spPr>
        <p:txBody>
          <a:bodyPr lIns="190500" tIns="46038" rIns="190500" bIns="46038" anchor="t" anchorCtr="0">
            <a:spAutoFit/>
          </a:bodyPr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材料供不应求，造成</a:t>
            </a:r>
            <a:r>
              <a:rPr lang="en-US" altLang="zh-TW" sz="2000" b="1">
                <a:latin typeface="Arial" panose="020B0604020202020204" pitchFamily="34" charset="0"/>
                <a:ea typeface="DFKai-SB" pitchFamily="65" charset="-120"/>
              </a:rPr>
              <a:t>Allocation</a:t>
            </a:r>
            <a:endParaRPr lang="en-US" altLang="zh-TW" sz="2000" b="1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对不同地区之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Support Policy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不同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营销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Channel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复杂，商社与工厂沟通不良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Lead Time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变化大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产能利用率高，扩充弹性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因其上游原料被控制，致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Commitment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无效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材料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Version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变动频繁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000" b="1" dirty="0">
                <a:latin typeface="Arial" panose="020B0604020202020204" pitchFamily="34" charset="0"/>
                <a:ea typeface="DFKai-SB" pitchFamily="65" charset="-120"/>
              </a:rPr>
              <a:t>日商重视长期关系</a:t>
            </a:r>
            <a:endParaRPr lang="zh-CN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000" b="1" dirty="0">
                <a:latin typeface="Arial" panose="020B0604020202020204" pitchFamily="34" charset="0"/>
                <a:ea typeface="DFKai-SB" pitchFamily="65" charset="-120"/>
              </a:rPr>
              <a:t>部分美商重视短期利益，会因涨价造成供应中断</a:t>
            </a:r>
            <a:endParaRPr lang="zh-CN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对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Order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之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Confirmation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周期缩短（如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DRAM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，逐月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Confirm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）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CN" altLang="en-US" sz="2000" b="1" dirty="0">
                <a:latin typeface="Arial" panose="020B0604020202020204" pitchFamily="34" charset="0"/>
                <a:ea typeface="DFKai-SB" pitchFamily="65" charset="-120"/>
              </a:rPr>
              <a:t>市场由少数供货商把持</a:t>
            </a:r>
            <a:endParaRPr lang="zh-CN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供应来源为海外，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Lead Time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控制较不易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Font typeface="Monotype Sorts" pitchFamily="2" charset="2"/>
              <a:buBlip>
                <a:blip r:embed="rId1"/>
              </a:buBlip>
            </a:pP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因升值，</a:t>
            </a:r>
            <a:r>
              <a:rPr lang="en-US" altLang="zh-TW" sz="2000" b="1" dirty="0">
                <a:latin typeface="Arial" panose="020B0604020202020204" pitchFamily="34" charset="0"/>
                <a:ea typeface="DFKai-SB" pitchFamily="65" charset="-120"/>
              </a:rPr>
              <a:t>Local Supplier</a:t>
            </a:r>
            <a:r>
              <a:rPr lang="zh-TW" altLang="en-US" sz="2000" b="1" dirty="0">
                <a:latin typeface="Arial" panose="020B0604020202020204" pitchFamily="34" charset="0"/>
                <a:ea typeface="DFKai-SB" pitchFamily="65" charset="-120"/>
              </a:rPr>
              <a:t>之价格偏高</a:t>
            </a:r>
            <a:endParaRPr lang="zh-TW" altLang="en-US" sz="2000" b="1" dirty="0">
              <a:latin typeface="Arial" panose="020B0604020202020204" pitchFamily="34" charset="0"/>
              <a:ea typeface="DFKai-SB" pitchFamily="65" charset="-120"/>
            </a:endParaRPr>
          </a:p>
          <a:p>
            <a:pPr eaLnBrk="0" hangingPunct="0">
              <a:lnSpc>
                <a:spcPct val="120000"/>
              </a:lnSpc>
              <a:buBlip>
                <a:blip r:embed="rId1"/>
              </a:buBlip>
            </a:pPr>
            <a:endParaRPr lang="zh-TW" altLang="en-US" sz="2000" b="1">
              <a:latin typeface="Arial" panose="020B0604020202020204" pitchFamily="34" charset="0"/>
              <a:ea typeface="DFKai-SB" pitchFamily="65" charset="-120"/>
            </a:endParaRPr>
          </a:p>
        </p:txBody>
      </p:sp>
    </p:spTree>
  </p:cSld>
  <p:clrMapOvr>
    <a:masterClrMapping/>
  </p:clrMapOvr>
  <p:transition spd="slow">
    <p:cut/>
  </p:transition>
</p:sld>
</file>

<file path=ppt/tags/tag1.xml><?xml version="1.0" encoding="utf-8"?>
<p:tagLst xmlns:p="http://schemas.openxmlformats.org/presentationml/2006/main">
  <p:tag name="KSO_WPP_MARK_KEY" val="8ede5cc2-9bd4-4592-8d4f-57d963dc6d28"/>
  <p:tag name="COMMONDATA" val="eyJoZGlkIjoiN2E3MzAxYTFmMzk2NTFiOGI3MjQ5ZWRlMTM3MzJhM2YifQ=="/>
</p:tagLst>
</file>

<file path=ppt/theme/theme1.xml><?xml version="1.0" encoding="utf-8"?>
<a:theme xmlns:a="http://schemas.openxmlformats.org/drawingml/2006/main" name="Network">
  <a:themeElements>
    <a:clrScheme name="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B8989"/>
      </a:accent6>
      <a:hlink>
        <a:srgbClr val="7E9CE8"/>
      </a:hlink>
      <a:folHlink>
        <a:srgbClr val="D8D8EC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0000"/>
        </a:lt1>
        <a:dk2>
          <a:srgbClr val="C0C0C0"/>
        </a:dk2>
        <a:lt2>
          <a:srgbClr val="4F747B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CDCDC"/>
        </a:accent4>
        <a:accent5>
          <a:srgbClr val="C3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D0B0B"/>
        </a:lt1>
        <a:dk2>
          <a:srgbClr val="FFFFFF"/>
        </a:dk2>
        <a:lt2>
          <a:srgbClr val="3C0000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CDCDC"/>
        </a:accent4>
        <a:accent5>
          <a:srgbClr val="B9B9AD"/>
        </a:accent5>
        <a:accent6>
          <a:srgbClr val="B72D00"/>
        </a:accent6>
        <a:hlink>
          <a:srgbClr val="CC9900"/>
        </a:hlink>
        <a:folHlink>
          <a:srgbClr val="CC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15192B"/>
        </a:lt1>
        <a:dk2>
          <a:srgbClr val="CCCCFF"/>
        </a:dk2>
        <a:lt2>
          <a:srgbClr val="666699"/>
        </a:lt2>
        <a:accent1>
          <a:srgbClr val="4F893D"/>
        </a:accent1>
        <a:accent2>
          <a:srgbClr val="666699"/>
        </a:accent2>
        <a:accent3>
          <a:srgbClr val="AAAAAC"/>
        </a:accent3>
        <a:accent4>
          <a:srgbClr val="DCDCDC"/>
        </a:accent4>
        <a:accent5>
          <a:srgbClr val="B3C4AF"/>
        </a:accent5>
        <a:accent6>
          <a:srgbClr val="5B5B89"/>
        </a:accent6>
        <a:hlink>
          <a:srgbClr val="CC9900"/>
        </a:hlink>
        <a:folHlink>
          <a:srgbClr val="4837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6001A"/>
        </a:lt1>
        <a:dk2>
          <a:srgbClr val="CCCC66"/>
        </a:dk2>
        <a:lt2>
          <a:srgbClr val="666699"/>
        </a:lt2>
        <a:accent1>
          <a:srgbClr val="FF3300"/>
        </a:accent1>
        <a:accent2>
          <a:srgbClr val="FF6600"/>
        </a:accent2>
        <a:accent3>
          <a:srgbClr val="C3AAAA"/>
        </a:accent3>
        <a:accent4>
          <a:srgbClr val="DCDCDC"/>
        </a:accent4>
        <a:accent5>
          <a:srgbClr val="FFADAA"/>
        </a:accent5>
        <a:accent6>
          <a:srgbClr val="E55B00"/>
        </a:accent6>
        <a:hlink>
          <a:srgbClr val="CC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54"/>
        </a:lt1>
        <a:dk2>
          <a:srgbClr val="FFFFFF"/>
        </a:dk2>
        <a:lt2>
          <a:srgbClr val="666699"/>
        </a:lt2>
        <a:accent1>
          <a:srgbClr val="3333FF"/>
        </a:accent1>
        <a:accent2>
          <a:srgbClr val="006699"/>
        </a:accent2>
        <a:accent3>
          <a:srgbClr val="AAAAB4"/>
        </a:accent3>
        <a:accent4>
          <a:srgbClr val="DCDCDC"/>
        </a:accent4>
        <a:accent5>
          <a:srgbClr val="ADADFF"/>
        </a:accent5>
        <a:accent6>
          <a:srgbClr val="005B89"/>
        </a:accent6>
        <a:hlink>
          <a:srgbClr val="669900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0054B"/>
        </a:lt1>
        <a:dk2>
          <a:srgbClr val="FFFFFF"/>
        </a:dk2>
        <a:lt2>
          <a:srgbClr val="808080"/>
        </a:lt2>
        <a:accent1>
          <a:srgbClr val="797B9B"/>
        </a:accent1>
        <a:accent2>
          <a:srgbClr val="6B4FB1"/>
        </a:accent2>
        <a:accent3>
          <a:srgbClr val="ADAAB2"/>
        </a:accent3>
        <a:accent4>
          <a:srgbClr val="DCDCDC"/>
        </a:accent4>
        <a:accent5>
          <a:srgbClr val="BEBFCB"/>
        </a:accent5>
        <a:accent6>
          <a:srgbClr val="5F469E"/>
        </a:accent6>
        <a:hlink>
          <a:srgbClr val="7AACCE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CC"/>
        </a:dk1>
        <a:lt1>
          <a:srgbClr val="29527B"/>
        </a:lt1>
        <a:dk2>
          <a:srgbClr val="FFFFFF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CDCAF"/>
        </a:accent4>
        <a:accent5>
          <a:srgbClr val="E2E2AA"/>
        </a:accent5>
        <a:accent6>
          <a:srgbClr val="5B8989"/>
        </a:accent6>
        <a:hlink>
          <a:srgbClr val="D8D8E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76949"/>
        </a:lt1>
        <a:dk2>
          <a:srgbClr val="FFFFFF"/>
        </a:dk2>
        <a:lt2>
          <a:srgbClr val="666699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CDCDC"/>
        </a:accent4>
        <a:accent5>
          <a:srgbClr val="E2B9AA"/>
        </a:accent5>
        <a:accent6>
          <a:srgbClr val="B78900"/>
        </a:accent6>
        <a:hlink>
          <a:srgbClr val="669900"/>
        </a:hlink>
        <a:folHlink>
          <a:srgbClr val="A4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7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B8989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C00"/>
      </a:accent6>
      <a:hlink>
        <a:srgbClr val="FC0128"/>
      </a:hlink>
      <a:folHlink>
        <a:srgbClr val="CECECE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C00"/>
      </a:accent6>
      <a:hlink>
        <a:srgbClr val="FC0128"/>
      </a:hlink>
      <a:folHlink>
        <a:srgbClr val="CECECE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16389</Words>
  <Application>WPS 演示</Application>
  <PresentationFormat>Letter 纸张(8.5x11 英寸)</PresentationFormat>
  <Paragraphs>1337</Paragraphs>
  <Slides>71</Slides>
  <Notes>71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13</vt:i4>
      </vt:variant>
      <vt:variant>
        <vt:lpstr>幻灯片标题</vt:lpstr>
      </vt:variant>
      <vt:variant>
        <vt:i4>71</vt:i4>
      </vt:variant>
    </vt:vector>
  </HeadingPairs>
  <TitlesOfParts>
    <vt:vector size="104" baseType="lpstr">
      <vt:lpstr>Arial</vt:lpstr>
      <vt:lpstr>宋体</vt:lpstr>
      <vt:lpstr>Wingdings</vt:lpstr>
      <vt:lpstr>MingLiU</vt:lpstr>
      <vt:lpstr>MingLiU-ExtB</vt:lpstr>
      <vt:lpstr>DFKai-SB</vt:lpstr>
      <vt:lpstr>仿宋_GB2312</vt:lpstr>
      <vt:lpstr>仿宋</vt:lpstr>
      <vt:lpstr>Monotype Sorts</vt:lpstr>
      <vt:lpstr>PMingLiU</vt:lpstr>
      <vt:lpstr>Wingdings</vt:lpstr>
      <vt:lpstr>微软雅黑</vt:lpstr>
      <vt:lpstr>Arial Unicode MS</vt:lpstr>
      <vt:lpstr>Times New Roman</vt:lpstr>
      <vt:lpstr>Tahoma</vt:lpstr>
      <vt:lpstr>Symbol</vt:lpstr>
      <vt:lpstr>Comic Sans MS</vt:lpstr>
      <vt:lpstr>Arial Narrow</vt:lpstr>
      <vt:lpstr>華康仿宋體W6</vt:lpstr>
      <vt:lpstr>Network</vt:lpstr>
      <vt:lpstr>MS_ClipArt_Gallery.2</vt:lpstr>
      <vt:lpstr>MS_ClipArt_Gallery.2</vt:lpstr>
      <vt:lpstr>MS_ClipArt_Gallery.2</vt:lpstr>
      <vt:lpstr>Excel.Sheet.8</vt:lpstr>
      <vt:lpstr>Paint.Picture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MS_ClipArt_Gallery.2</vt:lpstr>
      <vt:lpstr>……PRICES</vt:lpstr>
      <vt:lpstr>利润 Profit</vt:lpstr>
      <vt:lpstr>采购谈判能力</vt:lpstr>
      <vt:lpstr>采购谈判力量</vt:lpstr>
      <vt:lpstr>优质的谈判㊣</vt:lpstr>
      <vt:lpstr>六、货商搜寻与评选</vt:lpstr>
      <vt:lpstr>供货商由谁负责评选？</vt:lpstr>
      <vt:lpstr>供货商评选的项目</vt:lpstr>
      <vt:lpstr>执行合约能力 Ability to perform</vt:lpstr>
      <vt:lpstr>财务状况 Financial Status</vt:lpstr>
      <vt:lpstr>财务比率 Financial Ratio</vt:lpstr>
      <vt:lpstr>Z 积 分 ( Z Score )</vt:lpstr>
      <vt:lpstr>成本系统 Cost System</vt:lpstr>
      <vt:lpstr>质量系统 QC, QA, &amp; Related Systems</vt:lpstr>
      <vt:lpstr>全面质量管理 TQM</vt:lpstr>
      <vt:lpstr>品保系统  Quality Assurance</vt:lpstr>
      <vt:lpstr>制程能力指数 Cp, Cpk</vt:lpstr>
      <vt:lpstr>制程能力分析 Process Capability Analysis</vt:lpstr>
      <vt:lpstr>SIX SIGMA 六标准差</vt:lpstr>
      <vt:lpstr>6? Measurement</vt:lpstr>
      <vt:lpstr>SIX SIGMA PERFORMANCE</vt:lpstr>
      <vt:lpstr>SIX SIGMA CONCEPT</vt:lpstr>
      <vt:lpstr>组织与管理 Organization and management</vt:lpstr>
      <vt:lpstr>劳工状况 Labor status</vt:lpstr>
      <vt:lpstr>供货商的拜访</vt:lpstr>
      <vt:lpstr>参观工厂及生产线</vt:lpstr>
      <vt:lpstr>选择供货商的准则</vt:lpstr>
      <vt:lpstr>供货商的策略选择 - 产品与制程的搭配</vt:lpstr>
      <vt:lpstr>策略性的供货商选择</vt:lpstr>
      <vt:lpstr>货商搜寻与访查</vt:lpstr>
      <vt:lpstr>选择供货商之准则</vt:lpstr>
      <vt:lpstr>货商评选</vt:lpstr>
      <vt:lpstr>策略性伙伴（Strategic Partner）条件</vt:lpstr>
      <vt:lpstr>七、有效的质量管理及绩效评估</vt:lpstr>
      <vt:lpstr>供应厂商评等的用途</vt:lpstr>
      <vt:lpstr>供货商管理的要件</vt:lpstr>
      <vt:lpstr>供货商绩效评估 Key Performance Indicator</vt:lpstr>
      <vt:lpstr>供应厂商评等法 Performance Rating Methods</vt:lpstr>
      <vt:lpstr>项目列举法范例</vt:lpstr>
      <vt:lpstr>项目列举法范例</vt:lpstr>
      <vt:lpstr>加权指数法 Weighted-Factor method</vt:lpstr>
      <vt:lpstr>加权指数法范例</vt:lpstr>
      <vt:lpstr>加权指数法范例...</vt:lpstr>
      <vt:lpstr>加权指数法范例...</vt:lpstr>
      <vt:lpstr>成本比率法 Cost-Ratio methods</vt:lpstr>
      <vt:lpstr>成本比率法范例</vt:lpstr>
      <vt:lpstr>成本比率法范例 (续)</vt:lpstr>
      <vt:lpstr>供货商绩效评分方式</vt:lpstr>
      <vt:lpstr>评等结果被扭曲的可能原因 Factors that can distort ratings</vt:lpstr>
      <vt:lpstr>供应厂商评等结果发布 Issues in the dissemination of ratings</vt:lpstr>
      <vt:lpstr>Win-Win 建立双赢的供货商伙伴关系(二)</vt:lpstr>
      <vt:lpstr>Win-Win 建立双赢的供货商伙伴关系(二)</vt:lpstr>
      <vt:lpstr>Win-Win 建立双赢的供货商伙伴关系(三)</vt:lpstr>
      <vt:lpstr>与供货商的关系</vt:lpstr>
      <vt:lpstr>八、信息科技与电子商务的影响</vt:lpstr>
      <vt:lpstr>计算机化的材料管理系统</vt:lpstr>
      <vt:lpstr>电子数据交换 EDI</vt:lpstr>
      <vt:lpstr>e-Procurement 电子化采购</vt:lpstr>
      <vt:lpstr>e-Procurement 采购100%自动化</vt:lpstr>
      <vt:lpstr>Employing Electronic Commerce to Maximize Benefits: Phases of Electronic Commerce Value</vt:lpstr>
      <vt:lpstr>九、结语与讨论</vt:lpstr>
      <vt:lpstr>新竞争趋势下采购面临的挑战 </vt:lpstr>
      <vt:lpstr>e 时代的采购重点方向</vt:lpstr>
      <vt:lpstr>采购/供应管理应对之道</vt:lpstr>
      <vt:lpstr>十、附录</vt:lpstr>
      <vt:lpstr>中央与地方分工模式</vt:lpstr>
      <vt:lpstr>PRODUCT PORTFOLIO</vt:lpstr>
      <vt:lpstr>SUPPLIER PORTFOLIO</vt:lpstr>
      <vt:lpstr>商务价值链与相关术语的定义 </vt:lpstr>
      <vt:lpstr>制造规划与管制系统</vt:lpstr>
      <vt:lpstr>供应市场与厂商之特性分析</vt:lpstr>
    </vt:vector>
  </TitlesOfParts>
  <LinksUpToDate>false</LinksUpToDate>
  <SharedDoc>false</SharedDoc>
  <HyperlinksChanged>false</HyperlinksChanged>
  <AppVersion>14.0000</AppVersion>
  <Pages>17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CAPM lecture for Internation Procurement</dc:title>
  <dc:creator>md</dc:creator>
  <cp:lastModifiedBy>北京众智-常峰</cp:lastModifiedBy>
  <cp:revision>224</cp:revision>
  <cp:lastPrinted>1997-11-10T17:30:00Z</cp:lastPrinted>
  <dcterms:created xsi:type="dcterms:W3CDTF">1997-08-02T04:47:00Z</dcterms:created>
  <dcterms:modified xsi:type="dcterms:W3CDTF">2023-11-03T02:35:17Z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F6FCD33E7DF84426A4736E82B0E8D8CA_12</vt:lpwstr>
  </property>
</Properties>
</file>